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3"/>
  </p:notesMasterIdLst>
  <p:sldIdLst>
    <p:sldId id="302" r:id="rId3"/>
    <p:sldId id="256" r:id="rId4"/>
    <p:sldId id="257" r:id="rId5"/>
    <p:sldId id="258" r:id="rId6"/>
    <p:sldId id="259" r:id="rId7"/>
    <p:sldId id="260" r:id="rId8"/>
    <p:sldId id="263" r:id="rId9"/>
    <p:sldId id="261" r:id="rId10"/>
    <p:sldId id="264" r:id="rId11"/>
    <p:sldId id="279" r:id="rId12"/>
    <p:sldId id="265" r:id="rId13"/>
    <p:sldId id="266" r:id="rId14"/>
    <p:sldId id="267" r:id="rId15"/>
    <p:sldId id="268" r:id="rId16"/>
    <p:sldId id="270" r:id="rId17"/>
    <p:sldId id="271" r:id="rId18"/>
    <p:sldId id="272" r:id="rId19"/>
    <p:sldId id="273" r:id="rId20"/>
    <p:sldId id="274" r:id="rId21"/>
    <p:sldId id="276" r:id="rId22"/>
    <p:sldId id="275" r:id="rId23"/>
    <p:sldId id="277" r:id="rId24"/>
    <p:sldId id="278" r:id="rId25"/>
    <p:sldId id="280"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7" r:id="rId40"/>
    <p:sldId id="298" r:id="rId41"/>
    <p:sldId id="299"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459AA-029D-4011-A617-53B1FC44526E}"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tr-TR"/>
        </a:p>
      </dgm:t>
    </dgm:pt>
    <dgm:pt modelId="{0DEF912A-526B-4A60-8981-6CF7F088ED1F}">
      <dgm:prSet phldrT="[Metin]"/>
      <dgm:spPr/>
      <dgm:t>
        <a:bodyPr/>
        <a:lstStyle/>
        <a:p>
          <a:r>
            <a:rPr lang="tr-TR" dirty="0" smtClean="0"/>
            <a:t>Kadının kalkınma sürecine katılımının artırılması ve ekonomik özgürlüğünün sağlanabilmesi çok yönlü bir bakış açısını gerektirmektedir. Kadına sadece iş sağlan­ması yeterli değildir. Kadınlar, meslek yaşamlarında erkek rakipleri ile yarışma­larının yanı sıra, kadınlık rollerini de aksatmamaya çalışarak iki misli sorum­luluk üstlenmekte, "özgürleşmelerinin bedelimi ağır bir şekilde ödemek durumunda kalmaktadır. </a:t>
          </a:r>
          <a:endParaRPr lang="tr-TR" dirty="0"/>
        </a:p>
      </dgm:t>
    </dgm:pt>
    <dgm:pt modelId="{62A3E620-5663-41C4-A6AE-592A818801E8}" type="parTrans" cxnId="{BCA8B41B-1CFB-4CFA-8211-A311B2E575D7}">
      <dgm:prSet/>
      <dgm:spPr/>
      <dgm:t>
        <a:bodyPr/>
        <a:lstStyle/>
        <a:p>
          <a:endParaRPr lang="tr-TR"/>
        </a:p>
      </dgm:t>
    </dgm:pt>
    <dgm:pt modelId="{508F9D86-997F-4FB2-A510-830F552B3921}" type="sibTrans" cxnId="{BCA8B41B-1CFB-4CFA-8211-A311B2E575D7}">
      <dgm:prSet/>
      <dgm:spPr/>
      <dgm:t>
        <a:bodyPr/>
        <a:lstStyle/>
        <a:p>
          <a:endParaRPr lang="tr-TR"/>
        </a:p>
      </dgm:t>
    </dgm:pt>
    <dgm:pt modelId="{C219A7BD-EDA9-4324-BD0A-3876F3A5EAB5}">
      <dgm:prSet phldrT="[Metin]"/>
      <dgm:spPr/>
      <dgm:t>
        <a:bodyPr/>
        <a:lstStyle/>
        <a:p>
          <a:pPr algn="ctr"/>
          <a:r>
            <a:rPr lang="tr-TR" dirty="0" smtClean="0"/>
            <a:t>Kadının çalışma yaşamına katılımı ile birlikte, kadının evdeki sorumluluklarının paylaşılması, bakmakla yükümlü oldukları kişiler için bakım olanaklarının sağlanması, iş yaşamında ayrımcılıkların giderilmesi karar vericiler, yasa koyucular ve toplum tarafından göz önüne alınmalıdır.</a:t>
          </a:r>
          <a:endParaRPr lang="tr-TR" dirty="0"/>
        </a:p>
      </dgm:t>
    </dgm:pt>
    <dgm:pt modelId="{58D08265-EA5E-4CDC-9571-1515BFF5186F}" type="parTrans" cxnId="{AA1EFBFC-F2A4-4AD8-B6FB-8E73F7700F39}">
      <dgm:prSet/>
      <dgm:spPr/>
      <dgm:t>
        <a:bodyPr/>
        <a:lstStyle/>
        <a:p>
          <a:endParaRPr lang="tr-TR"/>
        </a:p>
      </dgm:t>
    </dgm:pt>
    <dgm:pt modelId="{ABA37D30-A191-4815-9F64-F0AA31A75DFB}" type="sibTrans" cxnId="{AA1EFBFC-F2A4-4AD8-B6FB-8E73F7700F39}">
      <dgm:prSet/>
      <dgm:spPr/>
      <dgm:t>
        <a:bodyPr/>
        <a:lstStyle/>
        <a:p>
          <a:endParaRPr lang="tr-TR"/>
        </a:p>
      </dgm:t>
    </dgm:pt>
    <dgm:pt modelId="{B8B96C50-7549-46D9-8A64-E1067FC9ADF7}" type="pres">
      <dgm:prSet presAssocID="{8A0459AA-029D-4011-A617-53B1FC44526E}" presName="diagram" presStyleCnt="0">
        <dgm:presLayoutVars>
          <dgm:dir/>
        </dgm:presLayoutVars>
      </dgm:prSet>
      <dgm:spPr/>
      <dgm:t>
        <a:bodyPr/>
        <a:lstStyle/>
        <a:p>
          <a:endParaRPr lang="tr-TR"/>
        </a:p>
      </dgm:t>
    </dgm:pt>
    <dgm:pt modelId="{82C1152C-9D0E-4F46-87D4-18AFF19B012F}" type="pres">
      <dgm:prSet presAssocID="{0DEF912A-526B-4A60-8981-6CF7F088ED1F}" presName="composite" presStyleCnt="0"/>
      <dgm:spPr/>
    </dgm:pt>
    <dgm:pt modelId="{77066BD9-9FD0-4CF7-8227-9B0A4861281A}" type="pres">
      <dgm:prSet presAssocID="{0DEF912A-526B-4A60-8981-6CF7F088ED1F}" presName="Image" presStyleLbl="bgShp" presStyleIdx="0" presStyleCnt="2"/>
      <dgm:spPr>
        <a:blipFill rotWithShape="1">
          <a:blip xmlns:r="http://schemas.openxmlformats.org/officeDocument/2006/relationships" r:embed="rId1"/>
          <a:stretch>
            <a:fillRect/>
          </a:stretch>
        </a:blipFill>
      </dgm:spPr>
    </dgm:pt>
    <dgm:pt modelId="{4B2D707C-D17C-4535-AD7F-789BBF2A0C13}" type="pres">
      <dgm:prSet presAssocID="{0DEF912A-526B-4A60-8981-6CF7F088ED1F}" presName="Parent" presStyleLbl="node0" presStyleIdx="0" presStyleCnt="2" custScaleX="123344" custScaleY="126455">
        <dgm:presLayoutVars>
          <dgm:bulletEnabled val="1"/>
        </dgm:presLayoutVars>
      </dgm:prSet>
      <dgm:spPr/>
      <dgm:t>
        <a:bodyPr/>
        <a:lstStyle/>
        <a:p>
          <a:endParaRPr lang="tr-TR"/>
        </a:p>
      </dgm:t>
    </dgm:pt>
    <dgm:pt modelId="{275A2769-1DB7-4343-B987-CFDEC06927ED}" type="pres">
      <dgm:prSet presAssocID="{508F9D86-997F-4FB2-A510-830F552B3921}" presName="sibTrans" presStyleCnt="0"/>
      <dgm:spPr/>
    </dgm:pt>
    <dgm:pt modelId="{BF4D75D7-2048-454C-95C1-B108D03BF112}" type="pres">
      <dgm:prSet presAssocID="{C219A7BD-EDA9-4324-BD0A-3876F3A5EAB5}" presName="composite" presStyleCnt="0"/>
      <dgm:spPr/>
    </dgm:pt>
    <dgm:pt modelId="{DB3BDE90-7305-4980-9613-7F13B618A3FD}" type="pres">
      <dgm:prSet presAssocID="{C219A7BD-EDA9-4324-BD0A-3876F3A5EAB5}" presName="Image" presStyleLbl="bgShp" presStyleIdx="1" presStyleCnt="2"/>
      <dgm:spPr>
        <a:blipFill rotWithShape="1">
          <a:blip xmlns:r="http://schemas.openxmlformats.org/officeDocument/2006/relationships" r:embed="rId2"/>
          <a:stretch>
            <a:fillRect/>
          </a:stretch>
        </a:blipFill>
      </dgm:spPr>
    </dgm:pt>
    <dgm:pt modelId="{D19F1ABC-DAEC-4FF0-A037-D4A9942C8C41}" type="pres">
      <dgm:prSet presAssocID="{C219A7BD-EDA9-4324-BD0A-3876F3A5EAB5}" presName="Parent" presStyleLbl="node0" presStyleIdx="1" presStyleCnt="2">
        <dgm:presLayoutVars>
          <dgm:bulletEnabled val="1"/>
        </dgm:presLayoutVars>
      </dgm:prSet>
      <dgm:spPr/>
      <dgm:t>
        <a:bodyPr/>
        <a:lstStyle/>
        <a:p>
          <a:endParaRPr lang="tr-TR"/>
        </a:p>
      </dgm:t>
    </dgm:pt>
  </dgm:ptLst>
  <dgm:cxnLst>
    <dgm:cxn modelId="{F2E0E346-AB0F-4178-9D18-F6C7EA8C4905}" type="presOf" srcId="{8A0459AA-029D-4011-A617-53B1FC44526E}" destId="{B8B96C50-7549-46D9-8A64-E1067FC9ADF7}" srcOrd="0" destOrd="0" presId="urn:microsoft.com/office/officeart/2008/layout/BendingPictureCaption"/>
    <dgm:cxn modelId="{BCA8B41B-1CFB-4CFA-8211-A311B2E575D7}" srcId="{8A0459AA-029D-4011-A617-53B1FC44526E}" destId="{0DEF912A-526B-4A60-8981-6CF7F088ED1F}" srcOrd="0" destOrd="0" parTransId="{62A3E620-5663-41C4-A6AE-592A818801E8}" sibTransId="{508F9D86-997F-4FB2-A510-830F552B3921}"/>
    <dgm:cxn modelId="{0F9435A4-28B4-4491-ABDF-3400B8AAA18B}" type="presOf" srcId="{0DEF912A-526B-4A60-8981-6CF7F088ED1F}" destId="{4B2D707C-D17C-4535-AD7F-789BBF2A0C13}" srcOrd="0" destOrd="0" presId="urn:microsoft.com/office/officeart/2008/layout/BendingPictureCaption"/>
    <dgm:cxn modelId="{8857E9E5-0C8F-4F85-964D-CB10CAADDBA7}" type="presOf" srcId="{C219A7BD-EDA9-4324-BD0A-3876F3A5EAB5}" destId="{D19F1ABC-DAEC-4FF0-A037-D4A9942C8C41}" srcOrd="0" destOrd="0" presId="urn:microsoft.com/office/officeart/2008/layout/BendingPictureCaption"/>
    <dgm:cxn modelId="{AA1EFBFC-F2A4-4AD8-B6FB-8E73F7700F39}" srcId="{8A0459AA-029D-4011-A617-53B1FC44526E}" destId="{C219A7BD-EDA9-4324-BD0A-3876F3A5EAB5}" srcOrd="1" destOrd="0" parTransId="{58D08265-EA5E-4CDC-9571-1515BFF5186F}" sibTransId="{ABA37D30-A191-4815-9F64-F0AA31A75DFB}"/>
    <dgm:cxn modelId="{6BACDCBE-15F5-4956-92ED-1BB83754EB1E}" type="presParOf" srcId="{B8B96C50-7549-46D9-8A64-E1067FC9ADF7}" destId="{82C1152C-9D0E-4F46-87D4-18AFF19B012F}" srcOrd="0" destOrd="0" presId="urn:microsoft.com/office/officeart/2008/layout/BendingPictureCaption"/>
    <dgm:cxn modelId="{C6068A76-C8D9-47A7-A1C8-C6C77687CDF9}" type="presParOf" srcId="{82C1152C-9D0E-4F46-87D4-18AFF19B012F}" destId="{77066BD9-9FD0-4CF7-8227-9B0A4861281A}" srcOrd="0" destOrd="0" presId="urn:microsoft.com/office/officeart/2008/layout/BendingPictureCaption"/>
    <dgm:cxn modelId="{A346B576-AB81-4A9A-A00A-26DA6B71BF00}" type="presParOf" srcId="{82C1152C-9D0E-4F46-87D4-18AFF19B012F}" destId="{4B2D707C-D17C-4535-AD7F-789BBF2A0C13}" srcOrd="1" destOrd="0" presId="urn:microsoft.com/office/officeart/2008/layout/BendingPictureCaption"/>
    <dgm:cxn modelId="{50510B23-1714-45BF-BD08-78513AA3905E}" type="presParOf" srcId="{B8B96C50-7549-46D9-8A64-E1067FC9ADF7}" destId="{275A2769-1DB7-4343-B987-CFDEC06927ED}" srcOrd="1" destOrd="0" presId="urn:microsoft.com/office/officeart/2008/layout/BendingPictureCaption"/>
    <dgm:cxn modelId="{32A1D46C-3B74-4220-B2AE-512199857C0E}" type="presParOf" srcId="{B8B96C50-7549-46D9-8A64-E1067FC9ADF7}" destId="{BF4D75D7-2048-454C-95C1-B108D03BF112}" srcOrd="2" destOrd="0" presId="urn:microsoft.com/office/officeart/2008/layout/BendingPictureCaption"/>
    <dgm:cxn modelId="{5DF9BDF5-5462-4A78-9F0D-C9D13235826A}" type="presParOf" srcId="{BF4D75D7-2048-454C-95C1-B108D03BF112}" destId="{DB3BDE90-7305-4980-9613-7F13B618A3FD}" srcOrd="0" destOrd="0" presId="urn:microsoft.com/office/officeart/2008/layout/BendingPictureCaption"/>
    <dgm:cxn modelId="{377D66DC-A7F7-4459-80CC-22E7C0D0C12F}" type="presParOf" srcId="{BF4D75D7-2048-454C-95C1-B108D03BF112}" destId="{D19F1ABC-DAEC-4FF0-A037-D4A9942C8C4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04CB8-7AF2-46EE-A9FD-DCBF69B8E75E}"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D0EA5-D272-4305-AD7B-E2F5D4D2D13B}" type="slidenum">
              <a:rPr lang="tr-TR" smtClean="0"/>
              <a:t>‹#›</a:t>
            </a:fld>
            <a:endParaRPr lang="tr-TR"/>
          </a:p>
        </p:txBody>
      </p:sp>
    </p:spTree>
    <p:extLst>
      <p:ext uri="{BB962C8B-B14F-4D97-AF65-F5344CB8AC3E}">
        <p14:creationId xmlns:p14="http://schemas.microsoft.com/office/powerpoint/2010/main" val="415038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70421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54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9622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73616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048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85487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1032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710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603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0985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9610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23720DD-5B6D-40BF-8493-A6B52D484E6B}" type="datetimeFigureOut">
              <a:rPr lang="tr-TR" smtClean="0"/>
              <a:t>15.04.2016</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111717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www.igdirtso.org.tr/" TargetMode="External"/><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2661675" y="2768600"/>
            <a:ext cx="40492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a:solidFill>
                  <a:prstClr val="black"/>
                </a:solidFill>
                <a:latin typeface="Times New Roman" pitchFamily="18" charset="0"/>
                <a:cs typeface="Times New Roman" pitchFamily="18" charset="0"/>
              </a:rPr>
              <a:t>TOPLUMSAL CİNSİYET </a:t>
            </a:r>
            <a:r>
              <a:rPr lang="tr-TR" altLang="tr-TR" sz="1800" b="1" dirty="0" smtClean="0">
                <a:solidFill>
                  <a:prstClr val="black"/>
                </a:solidFill>
                <a:latin typeface="Times New Roman" pitchFamily="18" charset="0"/>
                <a:cs typeface="Times New Roman" pitchFamily="18" charset="0"/>
              </a:rPr>
              <a:t>EŞİTLİĞİ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a:t>
            </a:r>
            <a:r>
              <a:rPr lang="tr-TR" altLang="tr-TR" sz="1800" b="1" dirty="0">
                <a:solidFill>
                  <a:prstClr val="black"/>
                </a:solidFill>
                <a:latin typeface="Times New Roman" pitchFamily="18" charset="0"/>
                <a:cs typeface="Times New Roman" pitchFamily="18" charset="0"/>
              </a:rPr>
              <a:t>TOPLUMSAL </a:t>
            </a:r>
            <a:r>
              <a:rPr lang="tr-TR" altLang="tr-TR" sz="1800" b="1" dirty="0" smtClean="0">
                <a:solidFill>
                  <a:prstClr val="black"/>
                </a:solidFill>
                <a:latin typeface="Times New Roman" pitchFamily="18" charset="0"/>
                <a:cs typeface="Times New Roman" pitchFamily="18" charset="0"/>
              </a:rPr>
              <a:t>CİNSİYET EŞİTLİĞİ</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Ahmet KIZILKURT</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Sekreter</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2285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332656"/>
            <a:ext cx="8229600" cy="5793507"/>
          </a:xfrm>
        </p:spPr>
        <p:txBody>
          <a:bodyPr/>
          <a:lstStyle/>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53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lgn="just">
              <a:buNone/>
            </a:pPr>
            <a:r>
              <a:rPr lang="tr-TR" sz="2400" dirty="0" smtClean="0"/>
              <a:t>	</a:t>
            </a:r>
            <a:r>
              <a:rPr lang="tr-TR" sz="2400" dirty="0" smtClean="0">
                <a:latin typeface="Times New Roman" pitchFamily="18" charset="0"/>
                <a:cs typeface="Times New Roman" pitchFamily="18" charset="0"/>
              </a:rPr>
              <a:t>Kadının </a:t>
            </a:r>
            <a:r>
              <a:rPr lang="tr-TR" sz="2400" dirty="0">
                <a:latin typeface="Times New Roman" pitchFamily="18" charset="0"/>
                <a:cs typeface="Times New Roman" pitchFamily="18" charset="0"/>
              </a:rPr>
              <a:t>toplum içindeki yeri zaman içinde farklılıklar göstermiştir. 1950' </a:t>
            </a:r>
            <a:r>
              <a:rPr lang="tr-TR" sz="2400" dirty="0" err="1">
                <a:latin typeface="Times New Roman" pitchFamily="18" charset="0"/>
                <a:cs typeface="Times New Roman" pitchFamily="18" charset="0"/>
              </a:rPr>
              <a:t>lerin</a:t>
            </a:r>
            <a:r>
              <a:rPr lang="tr-TR" sz="2400" dirty="0">
                <a:latin typeface="Times New Roman" pitchFamily="18" charset="0"/>
                <a:cs typeface="Times New Roman" pitchFamily="18" charset="0"/>
              </a:rPr>
              <a:t> sonunda ortaya çıkan "Kalkınmada Kadın" yakla­şımı kadının özgürleşmesi, üretim sektöründe kadının yer almasının artırılması ve üretim sürecindeki kadına karşı yapılan ayrımcılığın azaltılması üzerinde durmuştur. 1970lerin başından itibaren temel amacı kadının gelir getirici aktivitelerini artırmak olan "Kalkınma ve Kadın" yaklaşımı ön plana geçmiştir.</a:t>
            </a:r>
          </a:p>
        </p:txBody>
      </p:sp>
    </p:spTree>
    <p:extLst>
      <p:ext uri="{BB962C8B-B14F-4D97-AF65-F5344CB8AC3E}">
        <p14:creationId xmlns:p14="http://schemas.microsoft.com/office/powerpoint/2010/main" val="4148204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1484784"/>
            <a:ext cx="8229600" cy="4525963"/>
          </a:xfrm>
        </p:spPr>
        <p:txBody>
          <a:bodyPr>
            <a:normAutofit/>
          </a:bodyPr>
          <a:lstStyle/>
          <a:p>
            <a:pPr marL="0" indent="0" algn="just">
              <a:buNone/>
            </a:pPr>
            <a:r>
              <a:rPr lang="tr-TR" sz="2000" dirty="0" smtClean="0">
                <a:latin typeface="Times New Roman" pitchFamily="18" charset="0"/>
                <a:cs typeface="Times New Roman" pitchFamily="18" charset="0"/>
              </a:rPr>
              <a:t>"Toplumsal </a:t>
            </a:r>
            <a:r>
              <a:rPr lang="tr-TR" sz="2000" dirty="0">
                <a:latin typeface="Times New Roman" pitchFamily="18" charset="0"/>
                <a:cs typeface="Times New Roman" pitchFamily="18" charset="0"/>
              </a:rPr>
              <a:t>Cinsiyet ve Kalkınma" ise </a:t>
            </a:r>
            <a:r>
              <a:rPr lang="tr-TR" sz="2000" dirty="0" smtClean="0">
                <a:latin typeface="Times New Roman" pitchFamily="18" charset="0"/>
                <a:cs typeface="Times New Roman" pitchFamily="18" charset="0"/>
              </a:rPr>
              <a:t>1980 </a:t>
            </a:r>
            <a:r>
              <a:rPr lang="tr-TR" sz="2000" dirty="0" err="1" smtClean="0">
                <a:latin typeface="Times New Roman" pitchFamily="18" charset="0"/>
                <a:cs typeface="Times New Roman" pitchFamily="18" charset="0"/>
              </a:rPr>
              <a:t>lerde</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ortaya çıkmış olan eşitsizliklere dikkat çeken, kadınla ilgili </a:t>
            </a:r>
            <a:r>
              <a:rPr lang="tr-TR" sz="2000" dirty="0" smtClean="0">
                <a:latin typeface="Times New Roman" pitchFamily="18" charset="0"/>
                <a:cs typeface="Times New Roman" pitchFamily="18" charset="0"/>
              </a:rPr>
              <a:t>kalkınma yaklaşımıdır</a:t>
            </a:r>
            <a:r>
              <a:rPr lang="tr-TR" sz="2000" dirty="0">
                <a:latin typeface="Times New Roman" pitchFamily="18" charset="0"/>
                <a:cs typeface="Times New Roman" pitchFamily="18" charset="0"/>
              </a:rPr>
              <a:t>. Bu yaklaşımda kadının yaşamı hem üretim hem de yeniden üretim içinde ele alınmış ve toplumsal cinsiyet, etnik yapı ve kalkınma ilişkisinin kadın hayatındaki yerinin önemli olduğu </a:t>
            </a:r>
            <a:r>
              <a:rPr lang="tr-TR" sz="2000" dirty="0" smtClean="0">
                <a:latin typeface="Times New Roman" pitchFamily="18" charset="0"/>
                <a:cs typeface="Times New Roman" pitchFamily="18" charset="0"/>
              </a:rPr>
              <a:t>vurgulanmıştır. </a:t>
            </a:r>
            <a:r>
              <a:rPr lang="tr-TR" sz="2000" dirty="0">
                <a:latin typeface="Times New Roman" pitchFamily="18" charset="0"/>
                <a:cs typeface="Times New Roman" pitchFamily="18" charset="0"/>
              </a:rPr>
              <a:t>Bireyin statüsünü, toplumsal cinsiyet, öğrenim durumu, düzenli gelir getiren bir işte çalışma ve siyasi yaşama eşit katılım gibi faktörler belirlemektedir. </a:t>
            </a:r>
            <a:r>
              <a:rPr lang="tr-TR" sz="2000" dirty="0" smtClean="0">
                <a:latin typeface="Times New Roman" pitchFamily="18" charset="0"/>
                <a:cs typeface="Times New Roman" pitchFamily="18" charset="0"/>
              </a:rPr>
              <a:t> </a:t>
            </a:r>
          </a:p>
          <a:p>
            <a:pPr marL="0" indent="0" algn="just">
              <a:buNone/>
            </a:pPr>
            <a:endParaRPr lang="tr-TR"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45024"/>
            <a:ext cx="3744416"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34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548680"/>
            <a:ext cx="8229600" cy="5577483"/>
          </a:xfrm>
        </p:spPr>
        <p:txBody>
          <a:bodyPr>
            <a:normAutofit/>
          </a:bodyPr>
          <a:lstStyle/>
          <a:p>
            <a:pPr marL="0" indent="0">
              <a:buNone/>
            </a:pPr>
            <a:endParaRPr lang="tr-TR" sz="2000" dirty="0" smtClean="0">
              <a:latin typeface="Times New Roman" pitchFamily="18" charset="0"/>
              <a:cs typeface="Times New Roman" pitchFamily="18" charset="0"/>
            </a:endParaRPr>
          </a:p>
          <a:p>
            <a:pPr marL="0" indent="0">
              <a:buNone/>
            </a:pPr>
            <a:r>
              <a:rPr lang="tr-TR" sz="2000" dirty="0" smtClean="0">
                <a:latin typeface="Times New Roman" pitchFamily="18" charset="0"/>
                <a:cs typeface="Times New Roman" pitchFamily="18" charset="0"/>
              </a:rPr>
              <a:t>Toplumsal </a:t>
            </a:r>
            <a:r>
              <a:rPr lang="tr-TR" sz="2000" dirty="0">
                <a:latin typeface="Times New Roman" pitchFamily="18" charset="0"/>
                <a:cs typeface="Times New Roman" pitchFamily="18" charset="0"/>
              </a:rPr>
              <a:t>Cinsiyet Eşitliği Gelişim Endeksi kadınlara sunulan fırsatları, ülkenin toplumsal cinsiyet eşitliğini sağlamadaki başarısını ölçerken, hesaplanmada üç temel gösterge kullanılmaktadır:</a:t>
            </a:r>
          </a:p>
          <a:p>
            <a:pPr lvl="0"/>
            <a:r>
              <a:rPr lang="tr-TR" sz="2000" dirty="0">
                <a:latin typeface="Times New Roman" pitchFamily="18" charset="0"/>
                <a:cs typeface="Times New Roman" pitchFamily="18" charset="0"/>
              </a:rPr>
              <a:t>Kadınların ve erkeklerin beklenen yaşama süreleri,</a:t>
            </a:r>
          </a:p>
          <a:p>
            <a:pPr lvl="0"/>
            <a:r>
              <a:rPr lang="tr-TR" sz="2000" dirty="0">
                <a:latin typeface="Times New Roman" pitchFamily="18" charset="0"/>
                <a:cs typeface="Times New Roman" pitchFamily="18" charset="0"/>
              </a:rPr>
              <a:t>Yetişkin kadın ve erkek okur-yazarlık oranları,</a:t>
            </a:r>
          </a:p>
          <a:p>
            <a:r>
              <a:rPr lang="tr-TR" sz="2000" dirty="0">
                <a:latin typeface="Times New Roman" pitchFamily="18" charset="0"/>
                <a:cs typeface="Times New Roman" pitchFamily="18" charset="0"/>
              </a:rPr>
              <a:t>Kadın ve erkeklerin okullaşma </a:t>
            </a:r>
            <a:r>
              <a:rPr lang="tr-TR" sz="2000" dirty="0" smtClean="0">
                <a:latin typeface="Times New Roman" pitchFamily="18" charset="0"/>
                <a:cs typeface="Times New Roman" pitchFamily="18" charset="0"/>
              </a:rPr>
              <a:t>oranları</a:t>
            </a:r>
          </a:p>
          <a:p>
            <a:pPr marL="0" indent="0" algn="just">
              <a:buNone/>
            </a:pPr>
            <a:r>
              <a:rPr lang="tr-TR" sz="2000" dirty="0">
                <a:latin typeface="Times New Roman" pitchFamily="18" charset="0"/>
                <a:cs typeface="Times New Roman" pitchFamily="18" charset="0"/>
              </a:rPr>
              <a:t>Toplumsal Cinsiyet Eşitliğini Güçlendirme Endeksi sunulan fırsatlardan kadınların yararlanabilme ve kararlara katılabilme düzeyini ölçmektedir ve hesaplanmada dikkate alman üç temel gösterge şunlardır:</a:t>
            </a:r>
          </a:p>
          <a:p>
            <a:pPr marL="0" indent="0" algn="just">
              <a:buNone/>
            </a:pPr>
            <a:r>
              <a:rPr lang="tr-TR" sz="2000" dirty="0">
                <a:latin typeface="Times New Roman" pitchFamily="18" charset="0"/>
                <a:cs typeface="Times New Roman" pitchFamily="18" charset="0"/>
              </a:rPr>
              <a:t>•   Parlamentodaki kadın oranı, </a:t>
            </a:r>
          </a:p>
          <a:p>
            <a:pPr algn="just"/>
            <a:r>
              <a:rPr lang="tr-TR" sz="2000" dirty="0">
                <a:latin typeface="Times New Roman" pitchFamily="18" charset="0"/>
                <a:cs typeface="Times New Roman" pitchFamily="18" charset="0"/>
              </a:rPr>
              <a:t>Üst karar ve yönetim düzeyindeki(yargı, bürokrasi, iş yönetimi) kadın oranı,  </a:t>
            </a:r>
          </a:p>
          <a:p>
            <a:pPr algn="just"/>
            <a:r>
              <a:rPr lang="tr-TR" sz="2000" dirty="0">
                <a:latin typeface="Times New Roman" pitchFamily="18" charset="0"/>
                <a:cs typeface="Times New Roman" pitchFamily="18" charset="0"/>
              </a:rPr>
              <a:t>Mesleki ve teknik işlerde çalışan kadın oranı.</a:t>
            </a:r>
          </a:p>
          <a:p>
            <a:pPr marL="0" indent="0" algn="just">
              <a:buNone/>
            </a:pPr>
            <a:endParaRPr lang="tr-TR" sz="2000"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482770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700" b="1" dirty="0"/>
              <a:t>2.1 Öğrenim Durumu</a:t>
            </a:r>
            <a:r>
              <a:rPr lang="tr-TR" dirty="0"/>
              <a:t/>
            </a:r>
            <a:br>
              <a:rPr lang="tr-TR" dirty="0"/>
            </a:br>
            <a:endParaRPr lang="tr-TR" dirty="0"/>
          </a:p>
        </p:txBody>
      </p:sp>
      <p:sp>
        <p:nvSpPr>
          <p:cNvPr id="3" name="İçerik Yer Tutucusu 2"/>
          <p:cNvSpPr>
            <a:spLocks noGrp="1"/>
          </p:cNvSpPr>
          <p:nvPr>
            <p:ph sz="quarter" idx="13"/>
          </p:nvPr>
        </p:nvSpPr>
        <p:spPr>
          <a:xfrm>
            <a:off x="457200" y="980728"/>
            <a:ext cx="8229600" cy="5145435"/>
          </a:xfrm>
        </p:spPr>
        <p:txBody>
          <a:bodyPr>
            <a:normAutofit/>
          </a:bodyPr>
          <a:lstStyle/>
          <a:p>
            <a:pPr marL="0" indent="0">
              <a:buNone/>
            </a:pPr>
            <a:endParaRPr lang="tr-TR" sz="2400" dirty="0" smtClean="0">
              <a:latin typeface="Times New Roman" pitchFamily="18" charset="0"/>
              <a:cs typeface="Times New Roman" pitchFamily="18" charset="0"/>
            </a:endParaRPr>
          </a:p>
          <a:p>
            <a:pPr marL="0" indent="0" algn="just">
              <a:buNone/>
            </a:pPr>
            <a:r>
              <a:rPr lang="tr-TR" sz="2400" dirty="0" smtClean="0">
                <a:latin typeface="Times New Roman" pitchFamily="18" charset="0"/>
                <a:cs typeface="Times New Roman" pitchFamily="18" charset="0"/>
              </a:rPr>
              <a:t>	</a:t>
            </a:r>
          </a:p>
          <a:p>
            <a:pPr marL="0" indent="0" algn="just">
              <a:buNone/>
            </a:pPr>
            <a:r>
              <a:rPr lang="tr-TR" sz="24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Ayrımcılığa </a:t>
            </a:r>
            <a:r>
              <a:rPr lang="tr-TR" sz="2000" dirty="0">
                <a:latin typeface="Times New Roman" pitchFamily="18" charset="0"/>
                <a:cs typeface="Times New Roman" pitchFamily="18" charset="0"/>
              </a:rPr>
              <a:t>yol açan geleneksel yaklaşımlar ve kız çocukların erkek çocuklara göre daha değersiz görülmesi gibi nedenlerle kız çocuklarının eğitime ulaşmasında zorluklar vardır. Bütün çocuklar için eğitim önemli olmasına karşın kızlar genel </a:t>
            </a:r>
            <a:r>
              <a:rPr lang="tr-TR" sz="2000" dirty="0" smtClean="0">
                <a:latin typeface="Times New Roman" pitchFamily="18" charset="0"/>
                <a:cs typeface="Times New Roman" pitchFamily="18" charset="0"/>
              </a:rPr>
              <a:t>olarak </a:t>
            </a:r>
            <a:r>
              <a:rPr lang="tr-TR" sz="2000" dirty="0">
                <a:latin typeface="Times New Roman" pitchFamily="18" charset="0"/>
                <a:cs typeface="Times New Roman" pitchFamily="18" charset="0"/>
              </a:rPr>
              <a:t>tüm dünyada eğitim olanaklarına ulaşmada çok daha </a:t>
            </a:r>
            <a:r>
              <a:rPr lang="tr-TR" sz="2000" dirty="0" smtClean="0">
                <a:latin typeface="Times New Roman" pitchFamily="18" charset="0"/>
                <a:cs typeface="Times New Roman" pitchFamily="18" charset="0"/>
              </a:rPr>
              <a:t>dezavantajlıdır. </a:t>
            </a:r>
            <a:r>
              <a:rPr lang="tr-TR" sz="2000" dirty="0">
                <a:latin typeface="Times New Roman" pitchFamily="18" charset="0"/>
                <a:cs typeface="Times New Roman" pitchFamily="18" charset="0"/>
              </a:rPr>
              <a:t>Anneleri eğitimli olan çocukların okula gitme olasılıkları, anneleri eğitimli olmayanlara göre iki kattan daha fazladır. Bazı ülkelerde bu farklılık beş kata kadar çıkmaktadır. Gelişmekte olan ülkelerde temel eğitimi almayan çocukların %75'inin annelerinin de hiçbir öğrenimi yoktur</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Eğitimde eşitliği sağlamak, toplumsal cinsiyet eşitliğini sağlamakta önemli bir adımdır.</a:t>
            </a:r>
          </a:p>
          <a:p>
            <a:pPr marL="0" indent="0" algn="just">
              <a:buNone/>
            </a:pPr>
            <a:endParaRPr lang="tr-TR" sz="2400" dirty="0"/>
          </a:p>
          <a:p>
            <a:pPr marL="0" indent="0">
              <a:buNone/>
            </a:pP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14092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3960440" cy="467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499992" y="1124744"/>
            <a:ext cx="367240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21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dirty="0">
                <a:latin typeface="Times New Roman" pitchFamily="18" charset="0"/>
                <a:cs typeface="Times New Roman" pitchFamily="18" charset="0"/>
              </a:rPr>
              <a:t>2.2 Gelir Getiren Bir İşte Çalışma</a:t>
            </a:r>
            <a:endParaRPr lang="tr-TR" sz="2400"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sz="quarter" idx="13"/>
            <p:extLst>
              <p:ext uri="{D42A27DB-BD31-4B8C-83A1-F6EECF244321}">
                <p14:modId xmlns:p14="http://schemas.microsoft.com/office/powerpoint/2010/main" val="1939139689"/>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73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260648"/>
            <a:ext cx="8229600" cy="5865515"/>
          </a:xfrm>
        </p:spPr>
        <p:txBody>
          <a:bodyPr>
            <a:normAutofit/>
          </a:bodyPr>
          <a:lstStyle/>
          <a:p>
            <a:pPr marL="0" indent="0" algn="just">
              <a:buNone/>
            </a:pPr>
            <a:endParaRPr lang="tr-TR" sz="2000" dirty="0" smtClean="0">
              <a:latin typeface="Times New Roman" pitchFamily="18" charset="0"/>
              <a:cs typeface="Times New Roman" pitchFamily="18" charset="0"/>
            </a:endParaRPr>
          </a:p>
          <a:p>
            <a:pPr marL="0" indent="0" algn="just">
              <a:buNone/>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0" indent="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Günümüzde </a:t>
            </a:r>
            <a:r>
              <a:rPr lang="tr-TR" sz="2000" dirty="0">
                <a:latin typeface="Times New Roman" pitchFamily="18" charset="0"/>
                <a:cs typeface="Times New Roman" pitchFamily="18" charset="0"/>
              </a:rPr>
              <a:t>birçok toplumda olduğu gibi bizim toplumumuzda da kadın, toplum içindeki geleneksel rolüne (analık) bağlı olarak aile içinde görevlidir. Kadının ekonomide geri planda kalmasının temelinde onun sosyal üretim sürecinden koparılıp üreticinin yeniden üretimiyle (analık) görevlendirilmiş olması yatmak­tadır</a:t>
            </a:r>
            <a:r>
              <a:rPr lang="tr-TR" sz="2000" dirty="0" smtClean="0">
                <a:latin typeface="Times New Roman" pitchFamily="18" charset="0"/>
                <a:cs typeface="Times New Roman" pitchFamily="18" charset="0"/>
              </a:rPr>
              <a:t>.</a:t>
            </a:r>
          </a:p>
          <a:p>
            <a:pPr marL="0" indent="0" algn="just">
              <a:buNone/>
            </a:pPr>
            <a:r>
              <a:rPr lang="tr-TR" sz="2000" dirty="0" smtClean="0">
                <a:latin typeface="Times New Roman" pitchFamily="18" charset="0"/>
                <a:cs typeface="Times New Roman" pitchFamily="18" charset="0"/>
              </a:rPr>
              <a:t>	Kadın </a:t>
            </a:r>
            <a:r>
              <a:rPr lang="tr-TR" sz="2000" dirty="0">
                <a:latin typeface="Times New Roman" pitchFamily="18" charset="0"/>
                <a:cs typeface="Times New Roman" pitchFamily="18" charset="0"/>
              </a:rPr>
              <a:t>işgücü tarih boyunca yedek işgücü olarak değerlendirilmiştir. Ekonomi darboğazda iken ya da erkeklerin savaşa katıldıkları dönemlerde işgücü talebini kadınlar karşılamışlardır. Kadınlara uygun olduğu düşünülen meslekler daha düşük konumda olan mesleklerdir. Cinsiyete bağlı bir "yatay meslek ayrışması" söz konusudur. Öte yandan bir erkekle aynı işi yapan bir kadın genelde, cinsiyete bağlı bir ayrımcılıkla karşılaşmaktadır. Kadınlar işe alınırken, meslekte yükselirken, dış görev veya eğitim verilirken, izin verilirken, tayin edilirken ve emeklilikte ya da işten ayrılırken ayrımcılığa uğramaktadırlar. Bu durum "dikey meslek ayrışması" olarak adlandırılmaktadır</a:t>
            </a:r>
            <a:r>
              <a:rPr lang="tr-TR" sz="2000" dirty="0"/>
              <a:t>. </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9776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pPr algn="l"/>
            <a:r>
              <a:rPr lang="tr-TR" sz="2400" b="1" dirty="0">
                <a:latin typeface="Times New Roman" pitchFamily="18" charset="0"/>
                <a:cs typeface="Times New Roman" pitchFamily="18" charset="0"/>
              </a:rPr>
              <a:t>2.3 Siyasi Yaşama Katılım</a:t>
            </a:r>
          </a:p>
        </p:txBody>
      </p:sp>
      <p:sp>
        <p:nvSpPr>
          <p:cNvPr id="3" name="İçerik Yer Tutucusu 2"/>
          <p:cNvSpPr>
            <a:spLocks noGrp="1"/>
          </p:cNvSpPr>
          <p:nvPr>
            <p:ph sz="quarter" idx="13"/>
          </p:nvPr>
        </p:nvSpPr>
        <p:spPr>
          <a:xfrm>
            <a:off x="457200" y="1196752"/>
            <a:ext cx="8229600" cy="4929411"/>
          </a:xfrm>
        </p:spPr>
        <p:txBody>
          <a:bodyPr>
            <a:normAutofit/>
          </a:bodyPr>
          <a:lstStyle/>
          <a:p>
            <a:pPr marL="0" indent="0" algn="just">
              <a:buNone/>
            </a:pPr>
            <a:r>
              <a:rPr lang="tr-TR" sz="2000" dirty="0" smtClean="0">
                <a:latin typeface="Times New Roman" pitchFamily="18" charset="0"/>
                <a:cs typeface="Times New Roman" pitchFamily="18" charset="0"/>
              </a:rPr>
              <a:t>	Yirminci </a:t>
            </a:r>
            <a:r>
              <a:rPr lang="tr-TR" sz="2000" dirty="0">
                <a:latin typeface="Times New Roman" pitchFamily="18" charset="0"/>
                <a:cs typeface="Times New Roman" pitchFamily="18" charset="0"/>
              </a:rPr>
              <a:t>yüzyılda dünyanın birçok ülkesinde kadınlar oy kullanma hakkını elde etmişlerdir. Ancak oy kullanma, kadınların parlamentoya seçilmeleri için yeterli olmamıştır. Bu konudaki gelişme oldukça yavaştır. 1945 yılında dünyada sadece 26 parlamentoda kadın parlamen­ter vardı ve sayıları </a:t>
            </a:r>
            <a:r>
              <a:rPr lang="tr-TR" sz="2000" dirty="0" smtClean="0">
                <a:latin typeface="Times New Roman" pitchFamily="18" charset="0"/>
                <a:cs typeface="Times New Roman" pitchFamily="18" charset="0"/>
              </a:rPr>
              <a:t>tüm parlamenterlerin %3'üydü. </a:t>
            </a:r>
            <a:r>
              <a:rPr lang="tr-TR" sz="2000" dirty="0">
                <a:latin typeface="Times New Roman" pitchFamily="18" charset="0"/>
                <a:cs typeface="Times New Roman" pitchFamily="18" charset="0"/>
              </a:rPr>
              <a:t>O günden itibaren bütün dünyada ulusal parlamentolarda kadın sayısı büyük oranda artış göster­mesine karşın günümüzde, ulusal parla­mentolarda kadınlar erkeklere göre çok daha az yer almaktadır. 2008 yılında 188 ülkenin parlamentolarında yer alan kadın parlamenter oranı ancak %18,2'ye kadar </a:t>
            </a:r>
            <a:r>
              <a:rPr lang="tr-TR" sz="2000" dirty="0" smtClean="0">
                <a:latin typeface="Times New Roman" pitchFamily="18" charset="0"/>
                <a:cs typeface="Times New Roman" pitchFamily="18" charset="0"/>
              </a:rPr>
              <a:t>yükselmiştir.</a:t>
            </a:r>
          </a:p>
          <a:p>
            <a:pPr marL="0" indent="0" algn="just">
              <a:buNone/>
            </a:pPr>
            <a:r>
              <a:rPr lang="tr-TR" sz="2000" dirty="0">
                <a:latin typeface="Times New Roman" pitchFamily="18" charset="0"/>
                <a:cs typeface="Times New Roman" pitchFamily="18" charset="0"/>
              </a:rPr>
              <a:t>	Türkiye'de ise kadın parlamenterler meclis­te en yüksek oran olan % 9,1 'e 2007 yılı genel seçimlerinde ulaşmışlardır. Daha önceki seçimlerde ancak %0,6 ile %4,6 arasında değişen oranda kadın parlamenter meclise </a:t>
            </a:r>
            <a:r>
              <a:rPr lang="tr-TR" sz="2000" dirty="0" smtClean="0">
                <a:latin typeface="Times New Roman" pitchFamily="18" charset="0"/>
                <a:cs typeface="Times New Roman" pitchFamily="18" charset="0"/>
              </a:rPr>
              <a:t>girebilmiştir.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704124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476672"/>
            <a:ext cx="8229600" cy="5976664"/>
          </a:xfrm>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8092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38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723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913" y="0"/>
            <a:ext cx="9020175" cy="6741368"/>
          </a:xfrm>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055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lgn="just">
              <a:buNone/>
            </a:pPr>
            <a:r>
              <a:rPr lang="tr-TR" sz="2000" dirty="0" smtClean="0"/>
              <a:t>	Ülkemizde </a:t>
            </a:r>
            <a:r>
              <a:rPr lang="tr-TR" sz="2000" dirty="0"/>
              <a:t>kadın parlamenterlerin genel­likle kadın cinsiyetine uygun olduğu düşünülen kadın, aile ve çocuk konuları ile ilgili çalışmalar yapmak zorunda bırakılması da bir başka önemli sorundur. Siyasetin bu en üst düzeyinde görülen yatay meslek ayrışması sonucu kadınlar gerçek anlamda karar verici olama­maktadırlar. </a:t>
            </a:r>
          </a:p>
        </p:txBody>
      </p:sp>
    </p:spTree>
    <p:extLst>
      <p:ext uri="{BB962C8B-B14F-4D97-AF65-F5344CB8AC3E}">
        <p14:creationId xmlns:p14="http://schemas.microsoft.com/office/powerpoint/2010/main" val="43813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548680"/>
            <a:ext cx="8229600" cy="5577483"/>
          </a:xfrm>
        </p:spPr>
        <p:txBody>
          <a:bodyPr/>
          <a:lstStyle/>
          <a:p>
            <a:pPr marL="0" indent="0" algn="ctr">
              <a:buNone/>
            </a:pPr>
            <a:endParaRPr lang="tr-TR" b="1" dirty="0" smtClean="0">
              <a:latin typeface="Times New Roman" pitchFamily="18" charset="0"/>
              <a:cs typeface="Times New Roman" pitchFamily="18" charset="0"/>
            </a:endParaRPr>
          </a:p>
          <a:p>
            <a:pPr marL="0" indent="0" algn="ctr">
              <a:buNone/>
            </a:pPr>
            <a:endParaRPr lang="tr-TR" b="1" dirty="0">
              <a:latin typeface="Times New Roman" pitchFamily="18" charset="0"/>
              <a:cs typeface="Times New Roman" pitchFamily="18" charset="0"/>
            </a:endParaRPr>
          </a:p>
          <a:p>
            <a:pPr marL="0" indent="0" algn="ctr">
              <a:buNone/>
            </a:pPr>
            <a:endParaRPr lang="tr-TR" b="1" dirty="0" smtClean="0">
              <a:latin typeface="Times New Roman" pitchFamily="18" charset="0"/>
              <a:cs typeface="Times New Roman" pitchFamily="18" charset="0"/>
            </a:endParaRPr>
          </a:p>
          <a:p>
            <a:pPr marL="0" indent="0" algn="ctr">
              <a:buNone/>
            </a:pPr>
            <a:r>
              <a:rPr lang="tr-TR" b="1" dirty="0" smtClean="0">
                <a:latin typeface="Times New Roman" pitchFamily="18" charset="0"/>
                <a:cs typeface="Times New Roman" pitchFamily="18" charset="0"/>
              </a:rPr>
              <a:t>3. Statü </a:t>
            </a:r>
            <a:r>
              <a:rPr lang="tr-TR" b="1" dirty="0">
                <a:latin typeface="Times New Roman" pitchFamily="18" charset="0"/>
                <a:cs typeface="Times New Roman" pitchFamily="18" charset="0"/>
              </a:rPr>
              <a:t>ile Sağlık Arasındaki İlişki</a:t>
            </a:r>
          </a:p>
          <a:p>
            <a:endParaRPr lang="tr-TR" dirty="0"/>
          </a:p>
        </p:txBody>
      </p:sp>
    </p:spTree>
    <p:extLst>
      <p:ext uri="{BB962C8B-B14F-4D97-AF65-F5344CB8AC3E}">
        <p14:creationId xmlns:p14="http://schemas.microsoft.com/office/powerpoint/2010/main" val="303550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260648"/>
            <a:ext cx="8229600" cy="5865515"/>
          </a:xfrm>
        </p:spPr>
        <p:txBody>
          <a:bodyPr>
            <a:normAutofit/>
          </a:bodyPr>
          <a:lstStyle/>
          <a:p>
            <a:pPr marL="0" indent="0" algn="just">
              <a:buNone/>
            </a:pPr>
            <a:endParaRPr lang="tr-TR" sz="2000" dirty="0" smtClean="0">
              <a:latin typeface="Times New Roman" pitchFamily="18" charset="0"/>
              <a:cs typeface="Times New Roman" pitchFamily="18" charset="0"/>
            </a:endParaRPr>
          </a:p>
          <a:p>
            <a:pPr marL="0" indent="0" algn="just">
              <a:buNone/>
            </a:pPr>
            <a:endParaRPr lang="tr-TR" sz="2000" dirty="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Dünya </a:t>
            </a:r>
            <a:r>
              <a:rPr lang="tr-TR" sz="2000" dirty="0">
                <a:latin typeface="Times New Roman" pitchFamily="18" charset="0"/>
                <a:cs typeface="Times New Roman" pitchFamily="18" charset="0"/>
              </a:rPr>
              <a:t>Sağlık Örgütü (DSÖ)'nün sağlık tanımında geçen "sosyal yönden sağlıklı olma", eğitim, çalışma ve ücretlerde eşitlik, karar verme ve seçmede özgürlük ve sağlık hizmetlerinden tam anlamıyla yararlanma anlamında kullanılmaktadır. Toplumsal cinsiyet eşitliği ve hakkaniyet, kişinin öğrenim durumu, düzenli gelir getiren bir işte çalışması ve siyasi yaşama katılımı gibi faktörler tarafından belirlenen statü, kişinin sağlığını doğrudan </a:t>
            </a:r>
            <a:r>
              <a:rPr lang="tr-TR" sz="2000" dirty="0" smtClean="0">
                <a:latin typeface="Times New Roman" pitchFamily="18" charset="0"/>
                <a:cs typeface="Times New Roman" pitchFamily="18" charset="0"/>
              </a:rPr>
              <a:t>etkilemektedir.</a:t>
            </a:r>
          </a:p>
          <a:p>
            <a:pPr marL="0" indent="0" algn="just">
              <a:buNone/>
            </a:pPr>
            <a:r>
              <a:rPr lang="tr-TR" sz="2000" dirty="0" smtClean="0">
                <a:latin typeface="Times New Roman" pitchFamily="18" charset="0"/>
                <a:cs typeface="Times New Roman" pitchFamily="18" charset="0"/>
              </a:rPr>
              <a:t>	Dünyanın </a:t>
            </a:r>
            <a:r>
              <a:rPr lang="tr-TR" sz="2000" dirty="0">
                <a:latin typeface="Times New Roman" pitchFamily="18" charset="0"/>
                <a:cs typeface="Times New Roman" pitchFamily="18" charset="0"/>
              </a:rPr>
              <a:t>değişik yerlerinde farklılıklar olmakla birlikte özellikle gelişmekte olan ülkelerde toplumsal cinsiyet rolünden kaynaklanan olumsuzluklar sonucu kadınlar daha sağlıksız koşullarda yaşamakta, sağlık hizmetlerinden daha az yararlanmakta, şiddete ve strese daha </a:t>
            </a:r>
            <a:r>
              <a:rPr lang="tr-TR" sz="2000" dirty="0" smtClean="0">
                <a:latin typeface="Times New Roman" pitchFamily="18" charset="0"/>
                <a:cs typeface="Times New Roman" pitchFamily="18" charset="0"/>
              </a:rPr>
              <a:t>fazla maruz kalmakta, </a:t>
            </a:r>
            <a:r>
              <a:rPr lang="tr-TR" sz="2000" dirty="0">
                <a:latin typeface="Times New Roman" pitchFamily="18" charset="0"/>
                <a:cs typeface="Times New Roman" pitchFamily="18" charset="0"/>
              </a:rPr>
              <a:t>daha fazla hastalanmakta ve hekime daha sık </a:t>
            </a:r>
            <a:r>
              <a:rPr lang="tr-TR" sz="2000" dirty="0" smtClean="0">
                <a:latin typeface="Times New Roman" pitchFamily="18" charset="0"/>
                <a:cs typeface="Times New Roman" pitchFamily="18" charset="0"/>
              </a:rPr>
              <a:t>başvurmaktadır.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019715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476672"/>
            <a:ext cx="8229600" cy="5649491"/>
          </a:xfrm>
        </p:spPr>
        <p:txBody>
          <a:bodyPr>
            <a:normAutofit/>
          </a:bodyPr>
          <a:lstStyle/>
          <a:p>
            <a:pPr marL="0" indent="0">
              <a:buNone/>
            </a:pPr>
            <a:endParaRPr lang="tr-TR" sz="2000" dirty="0" smtClean="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Sağlık hizmetlerine </a:t>
            </a:r>
            <a:r>
              <a:rPr lang="tr-TR" sz="2000" dirty="0">
                <a:latin typeface="Times New Roman" pitchFamily="18" charset="0"/>
                <a:cs typeface="Times New Roman" pitchFamily="18" charset="0"/>
              </a:rPr>
              <a:t>ulaşmada maddi zorlukların yanında kültür, dini inanışlar ve gelenekler de sağlık hizmeti elde etmede cinsiyet farklılığını ortaya koymaktadır. Dünyada birçok toplumda cinsiyetçi öğelerle şekillendirilen roller gereği, kişilere verilen fırsat ve sorumluluklar da kadın ve erkek olarak </a:t>
            </a:r>
            <a:r>
              <a:rPr lang="tr-TR" sz="2000" dirty="0" smtClean="0">
                <a:latin typeface="Times New Roman" pitchFamily="18" charset="0"/>
                <a:cs typeface="Times New Roman" pitchFamily="18" charset="0"/>
              </a:rPr>
              <a:t>ayrılmıştır. </a:t>
            </a:r>
          </a:p>
          <a:p>
            <a:pPr marL="0" indent="0" algn="just">
              <a:buNone/>
            </a:pPr>
            <a:r>
              <a:rPr lang="tr-TR" sz="2000" dirty="0" smtClean="0">
                <a:latin typeface="Times New Roman" pitchFamily="18" charset="0"/>
                <a:cs typeface="Times New Roman" pitchFamily="18" charset="0"/>
              </a:rPr>
              <a:t>	Kadın </a:t>
            </a:r>
            <a:r>
              <a:rPr lang="tr-TR" sz="2000" dirty="0">
                <a:latin typeface="Times New Roman" pitchFamily="18" charset="0"/>
                <a:cs typeface="Times New Roman" pitchFamily="18" charset="0"/>
              </a:rPr>
              <a:t>ve erkeğin karşılaştıkları sağlık sorunlarında ve sağlık davranışlarında farklılıklar </a:t>
            </a:r>
            <a:r>
              <a:rPr lang="tr-TR" sz="2000" dirty="0" smtClean="0">
                <a:latin typeface="Times New Roman" pitchFamily="18" charset="0"/>
                <a:cs typeface="Times New Roman" pitchFamily="18" charset="0"/>
              </a:rPr>
              <a:t>bulunmaktadır. Bu </a:t>
            </a:r>
            <a:r>
              <a:rPr lang="tr-TR" sz="2000" dirty="0">
                <a:latin typeface="Times New Roman" pitchFamily="18" charset="0"/>
                <a:cs typeface="Times New Roman" pitchFamily="18" charset="0"/>
              </a:rPr>
              <a:t>farklılık sadece biyolojik ayrımdan değil, toplumun sosyal ve kültürel yapısı, kadına ve erkeğe biçtiği roller ve davranışlardan kaynaklanmaktadır</a:t>
            </a:r>
          </a:p>
        </p:txBody>
      </p:sp>
    </p:spTree>
    <p:extLst>
      <p:ext uri="{BB962C8B-B14F-4D97-AF65-F5344CB8AC3E}">
        <p14:creationId xmlns:p14="http://schemas.microsoft.com/office/powerpoint/2010/main" val="4156322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404664"/>
            <a:ext cx="8229600" cy="5721499"/>
          </a:xfrm>
        </p:spPr>
        <p:txBody>
          <a:bodyPr>
            <a:normAutofit lnSpcReduction="10000"/>
          </a:bodyPr>
          <a:lstStyle/>
          <a:p>
            <a:pPr marL="0" indent="0" algn="just">
              <a:buNone/>
            </a:pPr>
            <a:r>
              <a:rPr lang="tr-TR" sz="2000" dirty="0" smtClean="0">
                <a:latin typeface="Times New Roman" pitchFamily="18" charset="0"/>
                <a:cs typeface="Times New Roman" pitchFamily="18" charset="0"/>
              </a:rPr>
              <a:t>	</a:t>
            </a:r>
          </a:p>
          <a:p>
            <a:pPr marL="0" indent="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Toplumsal </a:t>
            </a:r>
            <a:r>
              <a:rPr lang="tr-TR" sz="2000" dirty="0">
                <a:latin typeface="Times New Roman" pitchFamily="18" charset="0"/>
                <a:cs typeface="Times New Roman" pitchFamily="18" charset="0"/>
              </a:rPr>
              <a:t>cinsiyet ayrımcılığının bir başka önemli konusu kız çocuklarının istenme­mesidir. Çin'de 2000 yılında ülke genelinde yeni doğan erkek- kız oranı 1,17 ve ülkenin bazı bölgelerinde 1,44 olarak hesaplan­maktadır. Çin'in son on yıldaki nüfus </a:t>
            </a:r>
            <a:r>
              <a:rPr lang="tr-TR" sz="2000" dirty="0" smtClean="0">
                <a:latin typeface="Times New Roman" pitchFamily="18" charset="0"/>
                <a:cs typeface="Times New Roman" pitchFamily="18" charset="0"/>
              </a:rPr>
              <a:t>ve</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tr-TR" sz="2000" dirty="0">
                <a:latin typeface="Times New Roman" pitchFamily="18" charset="0"/>
                <a:cs typeface="Times New Roman" pitchFamily="18" charset="0"/>
              </a:rPr>
              <a:t>cinsiyet seçimi ile ilgili uygulamaları, bu ülkeyi yeni doğan cinsiyet dengesizliğinin en üst düzeydeki ülkesi haline getirmiştir. İlk olarak 1990 nüfus sayımında her 100 kız yeni doğana karşın 111 erkek yeni doğanın saptanmasıyla ortaya çıkan bu sorun giderek artmaktadır</a:t>
            </a:r>
            <a:r>
              <a:rPr lang="tr-TR" sz="2000" dirty="0" smtClean="0">
                <a:latin typeface="Times New Roman" pitchFamily="18" charset="0"/>
                <a:cs typeface="Times New Roman" pitchFamily="18" charset="0"/>
              </a:rPr>
              <a:t>.</a:t>
            </a:r>
          </a:p>
          <a:p>
            <a:pPr marL="0" indent="0" algn="just">
              <a:buNone/>
            </a:pPr>
            <a:r>
              <a:rPr lang="tr-TR" sz="2000" dirty="0">
                <a:latin typeface="Times New Roman" pitchFamily="18" charset="0"/>
                <a:cs typeface="Times New Roman" pitchFamily="18" charset="0"/>
              </a:rPr>
              <a:t>	Erkek / kadın ölüm oranı yüksekliği en fazla intihar ve cinayette karşımıza çıkmaktadır. İntiharlarda erkek / kadın oranı değişik ülkelerde yapılan çalışmalarda 1,6 ile 4,3 arasında değişmek­tedir (</a:t>
            </a:r>
            <a:r>
              <a:rPr lang="tr-TR" sz="2000" dirty="0" err="1">
                <a:latin typeface="Times New Roman" pitchFamily="18" charset="0"/>
                <a:cs typeface="Times New Roman" pitchFamily="18" charset="0"/>
              </a:rPr>
              <a:t>Monk</a:t>
            </a:r>
            <a:r>
              <a:rPr lang="tr-TR" sz="2000" dirty="0">
                <a:latin typeface="Times New Roman" pitchFamily="18" charset="0"/>
                <a:cs typeface="Times New Roman" pitchFamily="18" charset="0"/>
              </a:rPr>
              <a:t>, 1986). Ancak, intihara teşebbüs etme hızı kadınlarda daha yüksektir. 40'lı yaşların altında kadınların intihara teşebbüs hızı 2-3 kat daha yüksekken, ileriki yaşlarda erkek ve kadın arasındaki fark azalmaktadır. Kadınlarda depresyon tüm dünyada hastalık yükünün önde gelen nedenidir ve intihar, gelişmekte olan bölgelerde kadınlarda ilk dört hastalık yükü nedeni arasında yer almaktadır. </a:t>
            </a:r>
          </a:p>
          <a:p>
            <a:pPr marL="0" indent="0" algn="just">
              <a:buNone/>
            </a:pP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090057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260648"/>
            <a:ext cx="8507288" cy="5865515"/>
          </a:xfrm>
        </p:spPr>
        <p:txBody>
          <a:bodyPr/>
          <a:lstStyle/>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96944" cy="60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530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8640"/>
            <a:ext cx="8229600" cy="6192688"/>
          </a:xfrm>
        </p:spPr>
        <p:txBody>
          <a:bodyPr>
            <a:normAutofit/>
          </a:bodyPr>
          <a:lstStyle/>
          <a:p>
            <a:pPr marL="0" indent="0" algn="just">
              <a:buNone/>
            </a:pPr>
            <a:endParaRPr lang="tr-TR" sz="2000" dirty="0" smtClean="0"/>
          </a:p>
          <a:p>
            <a:pPr marL="0" indent="0" algn="just">
              <a:buNone/>
            </a:pPr>
            <a:r>
              <a:rPr lang="tr-TR" sz="2000" dirty="0"/>
              <a:t>	</a:t>
            </a:r>
            <a:endParaRPr lang="tr-TR" sz="2000" dirty="0" smtClean="0"/>
          </a:p>
          <a:p>
            <a:pPr marL="0" indent="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Genel </a:t>
            </a:r>
            <a:r>
              <a:rPr lang="tr-TR" sz="2000" dirty="0">
                <a:latin typeface="Times New Roman" pitchFamily="18" charset="0"/>
                <a:cs typeface="Times New Roman" pitchFamily="18" charset="0"/>
              </a:rPr>
              <a:t>olarak yaralanmalar incelendiğinde erkeklerin yaşamlarının erken dönem­lerinden itibaren yaralanma hızlarının daha yüksek olduğu görülmektedir. Erkeksi tavırlar, risk alma ve saldırganlık </a:t>
            </a:r>
            <a:r>
              <a:rPr lang="tr-TR" sz="2000" dirty="0" smtClean="0">
                <a:latin typeface="Times New Roman" pitchFamily="18" charset="0"/>
                <a:cs typeface="Times New Roman" pitchFamily="18" charset="0"/>
              </a:rPr>
              <a:t>gibi davranışlara </a:t>
            </a:r>
            <a:r>
              <a:rPr lang="tr-TR" sz="2000" dirty="0">
                <a:latin typeface="Times New Roman" pitchFamily="18" charset="0"/>
                <a:cs typeface="Times New Roman" pitchFamily="18" charset="0"/>
              </a:rPr>
              <a:t>bağlı olarak erkekler daha fazla istemli yaralanmalara maruz kalmaktadır. Buna karşın yaşlı kadınlar akranları erkeklere göre daha çok, düşerek yaralanmaktadırlar. Kabul edilen toplum­sal rollerden kaynaklanan psikolojik ve ekonomik nedenlerle, erkekler </a:t>
            </a:r>
            <a:r>
              <a:rPr lang="tr-TR" sz="2000" dirty="0" smtClean="0">
                <a:latin typeface="Times New Roman" pitchFamily="18" charset="0"/>
                <a:cs typeface="Times New Roman" pitchFamily="18" charset="0"/>
              </a:rPr>
              <a:t>birçok </a:t>
            </a:r>
            <a:r>
              <a:rPr lang="tr-TR" sz="2000" dirty="0">
                <a:latin typeface="Times New Roman" pitchFamily="18" charset="0"/>
                <a:cs typeface="Times New Roman" pitchFamily="18" charset="0"/>
              </a:rPr>
              <a:t>toplumda daha fazla riskli davranışlarda bulunmakta, kadınlar ise ev kazaları ile daha sık karşı karşıya kalmaktadır.</a:t>
            </a:r>
          </a:p>
          <a:p>
            <a:pPr marL="0" indent="0" algn="just">
              <a:buNone/>
            </a:pPr>
            <a:r>
              <a:rPr lang="tr-TR" sz="2000" dirty="0" smtClean="0"/>
              <a:t>	</a:t>
            </a:r>
            <a:r>
              <a:rPr lang="tr-TR" sz="2000" dirty="0" smtClean="0">
                <a:latin typeface="Times New Roman" pitchFamily="18" charset="0"/>
                <a:cs typeface="Times New Roman" pitchFamily="18" charset="0"/>
              </a:rPr>
              <a:t>Gelişmekte </a:t>
            </a:r>
            <a:r>
              <a:rPr lang="tr-TR" sz="2000" dirty="0">
                <a:latin typeface="Times New Roman" pitchFamily="18" charset="0"/>
                <a:cs typeface="Times New Roman" pitchFamily="18" charset="0"/>
              </a:rPr>
              <a:t>olan ülkelerde 15 - 44 yaş arası seçilmiş bazı hastalık nedenlerin dağılımı </a:t>
            </a:r>
            <a:r>
              <a:rPr lang="tr-TR" sz="2000" dirty="0" smtClean="0">
                <a:latin typeface="Times New Roman" pitchFamily="18" charset="0"/>
                <a:cs typeface="Times New Roman" pitchFamily="18" charset="0"/>
              </a:rPr>
              <a:t>bir sonraki sayfada verilmiştir.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317342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3"/>
            <p:extLst>
              <p:ext uri="{D42A27DB-BD31-4B8C-83A1-F6EECF244321}">
                <p14:modId xmlns:p14="http://schemas.microsoft.com/office/powerpoint/2010/main" val="3987126760"/>
              </p:ext>
            </p:extLst>
          </p:nvPr>
        </p:nvGraphicFramePr>
        <p:xfrm>
          <a:off x="1115616" y="548680"/>
          <a:ext cx="6624735" cy="5616625"/>
        </p:xfrm>
        <a:graphic>
          <a:graphicData uri="http://schemas.openxmlformats.org/drawingml/2006/table">
            <a:tbl>
              <a:tblPr>
                <a:tableStyleId>{5C22544A-7EE6-4342-B048-85BDC9FD1C3A}</a:tableStyleId>
              </a:tblPr>
              <a:tblGrid>
                <a:gridCol w="2844231"/>
                <a:gridCol w="1919187"/>
                <a:gridCol w="1861317"/>
              </a:tblGrid>
              <a:tr h="462952">
                <a:tc gridSpan="3">
                  <a:txBody>
                    <a:bodyPr/>
                    <a:lstStyle/>
                    <a:p>
                      <a:pPr marR="1054735">
                        <a:lnSpc>
                          <a:spcPts val="910"/>
                        </a:lnSpc>
                        <a:spcAft>
                          <a:spcPts val="0"/>
                        </a:spcAft>
                      </a:pPr>
                      <a:r>
                        <a:rPr lang="tr-TR" sz="900" spc="-5" dirty="0" smtClean="0">
                          <a:effectLst/>
                        </a:rPr>
                        <a:t>Gelişmekte </a:t>
                      </a:r>
                      <a:r>
                        <a:rPr lang="tr-TR" sz="900" spc="-5" dirty="0">
                          <a:effectLst/>
                        </a:rPr>
                        <a:t>Olan Ülkelerde 15-44 Yaş Arası Seçilmiş Bazı Hastalık </a:t>
                      </a:r>
                      <a:r>
                        <a:rPr lang="tr-TR" sz="900" dirty="0">
                          <a:effectLst/>
                        </a:rPr>
                        <a:t>Nedenlerin Dağılımı (%)</a:t>
                      </a:r>
                      <a:endParaRPr lang="tr-TR" sz="1000" dirty="0">
                        <a:effectLst/>
                        <a:latin typeface="Times New Roman"/>
                        <a:ea typeface="Times New Roman"/>
                      </a:endParaRPr>
                    </a:p>
                  </a:txBody>
                  <a:tcPr marL="25400" marR="25400" marT="0" marB="0"/>
                </a:tc>
                <a:tc hMerge="1">
                  <a:txBody>
                    <a:bodyPr/>
                    <a:lstStyle/>
                    <a:p>
                      <a:endParaRPr lang="tr-TR"/>
                    </a:p>
                  </a:txBody>
                  <a:tcPr/>
                </a:tc>
                <a:tc hMerge="1">
                  <a:txBody>
                    <a:bodyPr/>
                    <a:lstStyle/>
                    <a:p>
                      <a:endParaRPr lang="tr-TR"/>
                    </a:p>
                  </a:txBody>
                  <a:tcPr/>
                </a:tc>
              </a:tr>
              <a:tr h="540270">
                <a:tc>
                  <a:txBody>
                    <a:bodyPr/>
                    <a:lstStyle/>
                    <a:p>
                      <a:pPr marL="109855">
                        <a:lnSpc>
                          <a:spcPct val="115000"/>
                        </a:lnSpc>
                        <a:spcAft>
                          <a:spcPts val="0"/>
                        </a:spcAft>
                      </a:pPr>
                      <a:r>
                        <a:rPr lang="tr-TR" sz="1100">
                          <a:effectLst/>
                        </a:rPr>
                        <a:t>Hastalık Nedenleri</a:t>
                      </a:r>
                      <a:endParaRPr lang="tr-TR" sz="1000">
                        <a:effectLst/>
                        <a:latin typeface="Times New Roman"/>
                        <a:ea typeface="Times New Roman"/>
                      </a:endParaRPr>
                    </a:p>
                  </a:txBody>
                  <a:tcPr marL="25400" marR="25400" marT="0" marB="0"/>
                </a:tc>
                <a:tc>
                  <a:txBody>
                    <a:bodyPr/>
                    <a:lstStyle/>
                    <a:p>
                      <a:pPr algn="ctr">
                        <a:lnSpc>
                          <a:spcPct val="115000"/>
                        </a:lnSpc>
                        <a:spcAft>
                          <a:spcPts val="0"/>
                        </a:spcAft>
                      </a:pPr>
                      <a:r>
                        <a:rPr lang="tr-TR" sz="1200">
                          <a:effectLst/>
                        </a:rPr>
                        <a:t>Erkek</a:t>
                      </a:r>
                      <a:endParaRPr lang="tr-TR" sz="1000">
                        <a:effectLst/>
                        <a:latin typeface="Times New Roman"/>
                        <a:ea typeface="Times New Roman"/>
                      </a:endParaRPr>
                    </a:p>
                  </a:txBody>
                  <a:tcPr marL="25400" marR="25400" marT="0" marB="0"/>
                </a:tc>
                <a:tc>
                  <a:txBody>
                    <a:bodyPr/>
                    <a:lstStyle/>
                    <a:p>
                      <a:pPr algn="ctr">
                        <a:lnSpc>
                          <a:spcPct val="115000"/>
                        </a:lnSpc>
                        <a:spcAft>
                          <a:spcPts val="0"/>
                        </a:spcAft>
                      </a:pPr>
                      <a:r>
                        <a:rPr lang="tr-TR" sz="1200">
                          <a:effectLst/>
                        </a:rPr>
                        <a:t>Kadın</a:t>
                      </a:r>
                      <a:endParaRPr lang="tr-TR" sz="1000">
                        <a:effectLst/>
                        <a:latin typeface="Times New Roman"/>
                        <a:ea typeface="Times New Roman"/>
                      </a:endParaRPr>
                    </a:p>
                  </a:txBody>
                  <a:tcPr marL="25400" marR="25400" marT="0" marB="0"/>
                </a:tc>
              </a:tr>
              <a:tr h="334089">
                <a:tc>
                  <a:txBody>
                    <a:bodyPr/>
                    <a:lstStyle/>
                    <a:p>
                      <a:pPr marL="109855">
                        <a:lnSpc>
                          <a:spcPct val="115000"/>
                        </a:lnSpc>
                        <a:spcAft>
                          <a:spcPts val="0"/>
                        </a:spcAft>
                      </a:pPr>
                      <a:r>
                        <a:rPr lang="tr-TR" sz="1100">
                          <a:effectLst/>
                        </a:rPr>
                        <a:t>Savaş</a:t>
                      </a:r>
                      <a:endParaRPr lang="tr-TR" sz="1000">
                        <a:effectLst/>
                        <a:latin typeface="Times New Roman"/>
                        <a:ea typeface="Times New Roman"/>
                      </a:endParaRPr>
                    </a:p>
                  </a:txBody>
                  <a:tcPr marL="25400" marR="25400" marT="0" marB="0"/>
                </a:tc>
                <a:tc>
                  <a:txBody>
                    <a:bodyPr/>
                    <a:lstStyle/>
                    <a:p>
                      <a:pPr marL="594360">
                        <a:lnSpc>
                          <a:spcPct val="115000"/>
                        </a:lnSpc>
                        <a:spcAft>
                          <a:spcPts val="0"/>
                        </a:spcAft>
                      </a:pPr>
                      <a:r>
                        <a:rPr lang="tr-TR" sz="1200">
                          <a:effectLst/>
                        </a:rPr>
                        <a:t>4,2</a:t>
                      </a:r>
                      <a:endParaRPr lang="tr-TR" sz="1000">
                        <a:effectLst/>
                        <a:latin typeface="Times New Roman"/>
                        <a:ea typeface="Times New Roman"/>
                      </a:endParaRPr>
                    </a:p>
                  </a:txBody>
                  <a:tcPr marL="25400" marR="25400" marT="0" marB="0"/>
                </a:tc>
                <a:tc>
                  <a:txBody>
                    <a:bodyPr/>
                    <a:lstStyle/>
                    <a:p>
                      <a:pPr marL="575945">
                        <a:lnSpc>
                          <a:spcPct val="115000"/>
                        </a:lnSpc>
                        <a:spcAft>
                          <a:spcPts val="0"/>
                        </a:spcAft>
                      </a:pPr>
                      <a:r>
                        <a:rPr lang="tr-TR" sz="1200">
                          <a:effectLst/>
                        </a:rPr>
                        <a:t>1,8</a:t>
                      </a:r>
                      <a:endParaRPr lang="tr-TR" sz="1000">
                        <a:effectLst/>
                        <a:latin typeface="Times New Roman"/>
                        <a:ea typeface="Times New Roman"/>
                      </a:endParaRPr>
                    </a:p>
                  </a:txBody>
                  <a:tcPr marL="25400" marR="25400" marT="0" marB="0"/>
                </a:tc>
              </a:tr>
              <a:tr h="394225">
                <a:tc>
                  <a:txBody>
                    <a:bodyPr/>
                    <a:lstStyle/>
                    <a:p>
                      <a:pPr marL="103505">
                        <a:lnSpc>
                          <a:spcPct val="115000"/>
                        </a:lnSpc>
                        <a:spcAft>
                          <a:spcPts val="0"/>
                        </a:spcAft>
                      </a:pPr>
                      <a:r>
                        <a:rPr lang="tr-TR" sz="1100" dirty="0">
                          <a:effectLst/>
                        </a:rPr>
                        <a:t>Alkol Bağımlılığı</a:t>
                      </a:r>
                      <a:endParaRPr lang="tr-TR" sz="1000" dirty="0">
                        <a:effectLst/>
                        <a:latin typeface="Times New Roman"/>
                        <a:ea typeface="Times New Roman"/>
                      </a:endParaRPr>
                    </a:p>
                  </a:txBody>
                  <a:tcPr marL="25400" marR="25400" marT="0" marB="0"/>
                </a:tc>
                <a:tc>
                  <a:txBody>
                    <a:bodyPr/>
                    <a:lstStyle/>
                    <a:p>
                      <a:pPr marL="591185">
                        <a:lnSpc>
                          <a:spcPct val="115000"/>
                        </a:lnSpc>
                        <a:spcAft>
                          <a:spcPts val="0"/>
                        </a:spcAft>
                      </a:pPr>
                      <a:r>
                        <a:rPr lang="tr-TR" sz="1200">
                          <a:effectLst/>
                        </a:rPr>
                        <a:t>2,7</a:t>
                      </a:r>
                      <a:endParaRPr lang="tr-TR" sz="1000">
                        <a:effectLst/>
                        <a:latin typeface="Times New Roman"/>
                        <a:ea typeface="Times New Roman"/>
                      </a:endParaRPr>
                    </a:p>
                  </a:txBody>
                  <a:tcPr marL="25400" marR="25400" marT="0" marB="0"/>
                </a:tc>
                <a:tc>
                  <a:txBody>
                    <a:bodyPr/>
                    <a:lstStyle/>
                    <a:p>
                      <a:pPr marL="567055">
                        <a:lnSpc>
                          <a:spcPct val="115000"/>
                        </a:lnSpc>
                        <a:spcAft>
                          <a:spcPts val="0"/>
                        </a:spcAft>
                      </a:pPr>
                      <a:r>
                        <a:rPr lang="tr-TR" sz="1200">
                          <a:effectLst/>
                        </a:rPr>
                        <a:t>0,4</a:t>
                      </a:r>
                      <a:endParaRPr lang="tr-TR" sz="1000">
                        <a:effectLst/>
                        <a:latin typeface="Times New Roman"/>
                        <a:ea typeface="Times New Roman"/>
                      </a:endParaRPr>
                    </a:p>
                  </a:txBody>
                  <a:tcPr marL="25400" marR="25400" marT="0" marB="0"/>
                </a:tc>
              </a:tr>
              <a:tr h="327518">
                <a:tc>
                  <a:txBody>
                    <a:bodyPr/>
                    <a:lstStyle/>
                    <a:p>
                      <a:pPr marL="113030">
                        <a:lnSpc>
                          <a:spcPct val="115000"/>
                        </a:lnSpc>
                        <a:spcAft>
                          <a:spcPts val="0"/>
                        </a:spcAft>
                      </a:pPr>
                      <a:r>
                        <a:rPr lang="tr-TR" sz="1100" spc="-15">
                          <a:effectLst/>
                        </a:rPr>
                        <a:t>Kendi Kendine Yaralanma</a:t>
                      </a:r>
                      <a:endParaRPr lang="tr-TR" sz="1000">
                        <a:effectLst/>
                        <a:latin typeface="Times New Roman"/>
                        <a:ea typeface="Times New Roman"/>
                      </a:endParaRPr>
                    </a:p>
                  </a:txBody>
                  <a:tcPr marL="25400" marR="25400" marT="0" marB="0"/>
                </a:tc>
                <a:tc>
                  <a:txBody>
                    <a:bodyPr/>
                    <a:lstStyle/>
                    <a:p>
                      <a:pPr marL="594360">
                        <a:lnSpc>
                          <a:spcPct val="115000"/>
                        </a:lnSpc>
                        <a:spcAft>
                          <a:spcPts val="0"/>
                        </a:spcAft>
                      </a:pPr>
                      <a:r>
                        <a:rPr lang="tr-TR" sz="1200">
                          <a:effectLst/>
                        </a:rPr>
                        <a:t>4,0</a:t>
                      </a:r>
                      <a:endParaRPr lang="tr-TR" sz="1000">
                        <a:effectLst/>
                        <a:latin typeface="Times New Roman"/>
                        <a:ea typeface="Times New Roman"/>
                      </a:endParaRPr>
                    </a:p>
                  </a:txBody>
                  <a:tcPr marL="25400" marR="25400" marT="0" marB="0"/>
                </a:tc>
                <a:tc>
                  <a:txBody>
                    <a:bodyPr/>
                    <a:lstStyle/>
                    <a:p>
                      <a:pPr marL="563880">
                        <a:lnSpc>
                          <a:spcPct val="115000"/>
                        </a:lnSpc>
                        <a:spcAft>
                          <a:spcPts val="0"/>
                        </a:spcAft>
                      </a:pPr>
                      <a:r>
                        <a:rPr lang="tr-TR" sz="1200">
                          <a:effectLst/>
                        </a:rPr>
                        <a:t>3,2</a:t>
                      </a:r>
                      <a:endParaRPr lang="tr-TR" sz="1000">
                        <a:effectLst/>
                        <a:latin typeface="Times New Roman"/>
                        <a:ea typeface="Times New Roman"/>
                      </a:endParaRPr>
                    </a:p>
                  </a:txBody>
                  <a:tcPr marL="25400" marR="25400" marT="0" marB="0"/>
                </a:tc>
              </a:tr>
              <a:tr h="394225">
                <a:tc>
                  <a:txBody>
                    <a:bodyPr/>
                    <a:lstStyle/>
                    <a:p>
                      <a:pPr marL="106680">
                        <a:lnSpc>
                          <a:spcPct val="115000"/>
                        </a:lnSpc>
                        <a:spcAft>
                          <a:spcPts val="0"/>
                        </a:spcAft>
                      </a:pPr>
                      <a:r>
                        <a:rPr lang="tr-TR" sz="1100" spc="-10">
                          <a:effectLst/>
                        </a:rPr>
                        <a:t>Motorlu Araç Yaralanmaları</a:t>
                      </a:r>
                      <a:endParaRPr lang="tr-TR" sz="1000">
                        <a:effectLst/>
                        <a:latin typeface="Times New Roman"/>
                        <a:ea typeface="Times New Roman"/>
                      </a:endParaRPr>
                    </a:p>
                  </a:txBody>
                  <a:tcPr marL="25400" marR="25400" marT="0" marB="0"/>
                </a:tc>
                <a:tc>
                  <a:txBody>
                    <a:bodyPr/>
                    <a:lstStyle/>
                    <a:p>
                      <a:pPr marL="594360">
                        <a:lnSpc>
                          <a:spcPct val="115000"/>
                        </a:lnSpc>
                        <a:spcAft>
                          <a:spcPts val="0"/>
                        </a:spcAft>
                      </a:pPr>
                      <a:r>
                        <a:rPr lang="tr-TR" sz="1200">
                          <a:effectLst/>
                        </a:rPr>
                        <a:t>8,2</a:t>
                      </a:r>
                      <a:endParaRPr lang="tr-TR" sz="1000">
                        <a:effectLst/>
                        <a:latin typeface="Times New Roman"/>
                        <a:ea typeface="Times New Roman"/>
                      </a:endParaRPr>
                    </a:p>
                  </a:txBody>
                  <a:tcPr marL="25400" marR="25400" marT="0" marB="0"/>
                </a:tc>
                <a:tc>
                  <a:txBody>
                    <a:bodyPr/>
                    <a:lstStyle/>
                    <a:p>
                      <a:pPr marL="563880">
                        <a:lnSpc>
                          <a:spcPct val="115000"/>
                        </a:lnSpc>
                        <a:spcAft>
                          <a:spcPts val="0"/>
                        </a:spcAft>
                      </a:pPr>
                      <a:r>
                        <a:rPr lang="tr-TR" sz="1200">
                          <a:effectLst/>
                        </a:rPr>
                        <a:t>2,1</a:t>
                      </a:r>
                      <a:endParaRPr lang="tr-TR" sz="1000">
                        <a:effectLst/>
                        <a:latin typeface="Times New Roman"/>
                        <a:ea typeface="Times New Roman"/>
                      </a:endParaRPr>
                    </a:p>
                  </a:txBody>
                  <a:tcPr marL="25400" marR="25400" marT="0" marB="0"/>
                </a:tc>
              </a:tr>
              <a:tr h="398998">
                <a:tc>
                  <a:txBody>
                    <a:bodyPr/>
                    <a:lstStyle/>
                    <a:p>
                      <a:pPr marL="109855">
                        <a:lnSpc>
                          <a:spcPct val="115000"/>
                        </a:lnSpc>
                        <a:spcAft>
                          <a:spcPts val="0"/>
                        </a:spcAft>
                      </a:pPr>
                      <a:r>
                        <a:rPr lang="tr-TR" sz="1100">
                          <a:effectLst/>
                        </a:rPr>
                        <a:t>Cinayet ve Şiddet</a:t>
                      </a:r>
                      <a:endParaRPr lang="tr-TR" sz="1000">
                        <a:effectLst/>
                        <a:latin typeface="Times New Roman"/>
                        <a:ea typeface="Times New Roman"/>
                      </a:endParaRPr>
                    </a:p>
                  </a:txBody>
                  <a:tcPr marL="25400" marR="25400" marT="0" marB="0"/>
                </a:tc>
                <a:tc>
                  <a:txBody>
                    <a:bodyPr/>
                    <a:lstStyle/>
                    <a:p>
                      <a:pPr marL="594360">
                        <a:lnSpc>
                          <a:spcPct val="115000"/>
                        </a:lnSpc>
                        <a:spcAft>
                          <a:spcPts val="0"/>
                        </a:spcAft>
                      </a:pPr>
                      <a:r>
                        <a:rPr lang="tr-TR" sz="1200">
                          <a:effectLst/>
                        </a:rPr>
                        <a:t>6,1</a:t>
                      </a:r>
                      <a:endParaRPr lang="tr-TR" sz="1000">
                        <a:effectLst/>
                        <a:latin typeface="Times New Roman"/>
                        <a:ea typeface="Times New Roman"/>
                      </a:endParaRPr>
                    </a:p>
                  </a:txBody>
                  <a:tcPr marL="25400" marR="25400" marT="0" marB="0"/>
                </a:tc>
                <a:tc>
                  <a:txBody>
                    <a:bodyPr/>
                    <a:lstStyle/>
                    <a:p>
                      <a:pPr marL="575945">
                        <a:lnSpc>
                          <a:spcPct val="115000"/>
                        </a:lnSpc>
                        <a:spcAft>
                          <a:spcPts val="0"/>
                        </a:spcAft>
                      </a:pPr>
                      <a:r>
                        <a:rPr lang="tr-TR" sz="1200">
                          <a:effectLst/>
                        </a:rPr>
                        <a:t>1,0</a:t>
                      </a:r>
                      <a:endParaRPr lang="tr-TR" sz="1000">
                        <a:effectLst/>
                        <a:latin typeface="Times New Roman"/>
                        <a:ea typeface="Times New Roman"/>
                      </a:endParaRPr>
                    </a:p>
                  </a:txBody>
                  <a:tcPr marL="25400" marR="25400" marT="0" marB="0"/>
                </a:tc>
              </a:tr>
              <a:tr h="394225">
                <a:tc>
                  <a:txBody>
                    <a:bodyPr/>
                    <a:lstStyle/>
                    <a:p>
                      <a:pPr marL="113030">
                        <a:lnSpc>
                          <a:spcPct val="115000"/>
                        </a:lnSpc>
                        <a:spcAft>
                          <a:spcPts val="0"/>
                        </a:spcAft>
                      </a:pPr>
                      <a:r>
                        <a:rPr lang="tr-TR" sz="1100">
                          <a:effectLst/>
                        </a:rPr>
                        <a:t>Depresif Bozukluklar</a:t>
                      </a:r>
                      <a:endParaRPr lang="tr-TR" sz="1000">
                        <a:effectLst/>
                        <a:latin typeface="Times New Roman"/>
                        <a:ea typeface="Times New Roman"/>
                      </a:endParaRPr>
                    </a:p>
                  </a:txBody>
                  <a:tcPr marL="25400" marR="25400" marT="0" marB="0"/>
                </a:tc>
                <a:tc>
                  <a:txBody>
                    <a:bodyPr/>
                    <a:lstStyle/>
                    <a:p>
                      <a:pPr marL="591185">
                        <a:lnSpc>
                          <a:spcPct val="115000"/>
                        </a:lnSpc>
                        <a:spcAft>
                          <a:spcPts val="0"/>
                        </a:spcAft>
                      </a:pPr>
                      <a:r>
                        <a:rPr lang="tr-TR" sz="1200">
                          <a:effectLst/>
                        </a:rPr>
                        <a:t>2,9</a:t>
                      </a:r>
                      <a:endParaRPr lang="tr-TR" sz="1000">
                        <a:effectLst/>
                        <a:latin typeface="Times New Roman"/>
                        <a:ea typeface="Times New Roman"/>
                      </a:endParaRPr>
                    </a:p>
                  </a:txBody>
                  <a:tcPr marL="25400" marR="25400" marT="0" marB="0"/>
                </a:tc>
                <a:tc>
                  <a:txBody>
                    <a:bodyPr/>
                    <a:lstStyle/>
                    <a:p>
                      <a:pPr marL="567055">
                        <a:lnSpc>
                          <a:spcPct val="115000"/>
                        </a:lnSpc>
                        <a:spcAft>
                          <a:spcPts val="0"/>
                        </a:spcAft>
                      </a:pPr>
                      <a:r>
                        <a:rPr lang="tr-TR" sz="1200">
                          <a:effectLst/>
                        </a:rPr>
                        <a:t>5,8</a:t>
                      </a:r>
                      <a:endParaRPr lang="tr-TR" sz="1000">
                        <a:effectLst/>
                        <a:latin typeface="Times New Roman"/>
                        <a:ea typeface="Times New Roman"/>
                      </a:endParaRPr>
                    </a:p>
                  </a:txBody>
                  <a:tcPr marL="25400" marR="25400" marT="0" marB="0"/>
                </a:tc>
              </a:tr>
              <a:tr h="394225">
                <a:tc>
                  <a:txBody>
                    <a:bodyPr/>
                    <a:lstStyle/>
                    <a:p>
                      <a:pPr marL="103505">
                        <a:lnSpc>
                          <a:spcPct val="115000"/>
                        </a:lnSpc>
                        <a:spcAft>
                          <a:spcPts val="0"/>
                        </a:spcAft>
                      </a:pPr>
                      <a:r>
                        <a:rPr lang="tr-TR" sz="1000">
                          <a:effectLst/>
                        </a:rPr>
                        <a:t>Anemi</a:t>
                      </a:r>
                      <a:endParaRPr lang="tr-TR" sz="1000">
                        <a:effectLst/>
                        <a:latin typeface="Times New Roman"/>
                        <a:ea typeface="Times New Roman"/>
                      </a:endParaRPr>
                    </a:p>
                  </a:txBody>
                  <a:tcPr marL="25400" marR="25400" marT="0" marB="0"/>
                </a:tc>
                <a:tc>
                  <a:txBody>
                    <a:bodyPr/>
                    <a:lstStyle/>
                    <a:p>
                      <a:pPr marL="603250">
                        <a:lnSpc>
                          <a:spcPct val="115000"/>
                        </a:lnSpc>
                        <a:spcAft>
                          <a:spcPts val="0"/>
                        </a:spcAft>
                      </a:pPr>
                      <a:r>
                        <a:rPr lang="tr-TR" sz="1200">
                          <a:effectLst/>
                        </a:rPr>
                        <a:t>1,5</a:t>
                      </a:r>
                      <a:endParaRPr lang="tr-TR" sz="1000">
                        <a:effectLst/>
                        <a:latin typeface="Times New Roman"/>
                        <a:ea typeface="Times New Roman"/>
                      </a:endParaRPr>
                    </a:p>
                  </a:txBody>
                  <a:tcPr marL="25400" marR="25400" marT="0" marB="0"/>
                </a:tc>
                <a:tc>
                  <a:txBody>
                    <a:bodyPr/>
                    <a:lstStyle/>
                    <a:p>
                      <a:pPr marL="563880">
                        <a:lnSpc>
                          <a:spcPct val="115000"/>
                        </a:lnSpc>
                        <a:spcAft>
                          <a:spcPts val="0"/>
                        </a:spcAft>
                      </a:pPr>
                      <a:r>
                        <a:rPr lang="tr-TR" sz="1200">
                          <a:effectLst/>
                        </a:rPr>
                        <a:t>2,5</a:t>
                      </a:r>
                      <a:endParaRPr lang="tr-TR" sz="1000">
                        <a:effectLst/>
                        <a:latin typeface="Times New Roman"/>
                        <a:ea typeface="Times New Roman"/>
                      </a:endParaRPr>
                    </a:p>
                  </a:txBody>
                  <a:tcPr marL="25400" marR="25400" marT="0" marB="0"/>
                </a:tc>
              </a:tr>
              <a:tr h="394225">
                <a:tc>
                  <a:txBody>
                    <a:bodyPr/>
                    <a:lstStyle/>
                    <a:p>
                      <a:pPr marL="109855">
                        <a:lnSpc>
                          <a:spcPct val="115000"/>
                        </a:lnSpc>
                        <a:spcAft>
                          <a:spcPts val="0"/>
                        </a:spcAft>
                      </a:pPr>
                      <a:r>
                        <a:rPr lang="tr-TR" sz="1100" spc="-15">
                          <a:effectLst/>
                        </a:rPr>
                        <a:t>Solunum Yolu Enfeksiyonları</a:t>
                      </a:r>
                      <a:endParaRPr lang="tr-TR" sz="1000">
                        <a:effectLst/>
                        <a:latin typeface="Times New Roman"/>
                        <a:ea typeface="Times New Roman"/>
                      </a:endParaRPr>
                    </a:p>
                  </a:txBody>
                  <a:tcPr marL="25400" marR="25400" marT="0" marB="0"/>
                </a:tc>
                <a:tc>
                  <a:txBody>
                    <a:bodyPr/>
                    <a:lstStyle/>
                    <a:p>
                      <a:pPr marL="591185">
                        <a:lnSpc>
                          <a:spcPct val="115000"/>
                        </a:lnSpc>
                        <a:spcAft>
                          <a:spcPts val="0"/>
                        </a:spcAft>
                      </a:pPr>
                      <a:r>
                        <a:rPr lang="tr-TR" sz="1200">
                          <a:effectLst/>
                        </a:rPr>
                        <a:t>2,4</a:t>
                      </a:r>
                      <a:endParaRPr lang="tr-TR" sz="1000">
                        <a:effectLst/>
                        <a:latin typeface="Times New Roman"/>
                        <a:ea typeface="Times New Roman"/>
                      </a:endParaRPr>
                    </a:p>
                  </a:txBody>
                  <a:tcPr marL="25400" marR="25400" marT="0" marB="0"/>
                </a:tc>
                <a:tc>
                  <a:txBody>
                    <a:bodyPr/>
                    <a:lstStyle/>
                    <a:p>
                      <a:pPr marL="563880">
                        <a:lnSpc>
                          <a:spcPct val="115000"/>
                        </a:lnSpc>
                        <a:spcAft>
                          <a:spcPts val="0"/>
                        </a:spcAft>
                      </a:pPr>
                      <a:r>
                        <a:rPr lang="tr-TR" sz="1200">
                          <a:effectLst/>
                        </a:rPr>
                        <a:t>2,5</a:t>
                      </a:r>
                      <a:endParaRPr lang="tr-TR" sz="1000">
                        <a:effectLst/>
                        <a:latin typeface="Times New Roman"/>
                        <a:ea typeface="Times New Roman"/>
                      </a:endParaRPr>
                    </a:p>
                  </a:txBody>
                  <a:tcPr marL="25400" marR="25400" marT="0" marB="0"/>
                </a:tc>
              </a:tr>
              <a:tr h="394225">
                <a:tc>
                  <a:txBody>
                    <a:bodyPr/>
                    <a:lstStyle/>
                    <a:p>
                      <a:pPr marL="106680">
                        <a:lnSpc>
                          <a:spcPct val="115000"/>
                        </a:lnSpc>
                        <a:spcAft>
                          <a:spcPts val="0"/>
                        </a:spcAft>
                      </a:pPr>
                      <a:r>
                        <a:rPr lang="tr-TR" sz="1100">
                          <a:effectLst/>
                        </a:rPr>
                        <a:t>Tüberküloz</a:t>
                      </a:r>
                      <a:endParaRPr lang="tr-TR" sz="1000">
                        <a:effectLst/>
                        <a:latin typeface="Times New Roman"/>
                        <a:ea typeface="Times New Roman"/>
                      </a:endParaRPr>
                    </a:p>
                  </a:txBody>
                  <a:tcPr marL="25400" marR="25400" marT="0" marB="0"/>
                </a:tc>
                <a:tc>
                  <a:txBody>
                    <a:bodyPr/>
                    <a:lstStyle/>
                    <a:p>
                      <a:pPr marL="594360">
                        <a:lnSpc>
                          <a:spcPct val="115000"/>
                        </a:lnSpc>
                        <a:spcAft>
                          <a:spcPts val="0"/>
                        </a:spcAft>
                      </a:pPr>
                      <a:r>
                        <a:rPr lang="tr-TR" sz="1200">
                          <a:effectLst/>
                        </a:rPr>
                        <a:t>8,4</a:t>
                      </a:r>
                      <a:endParaRPr lang="tr-TR" sz="1000">
                        <a:effectLst/>
                        <a:latin typeface="Times New Roman"/>
                        <a:ea typeface="Times New Roman"/>
                      </a:endParaRPr>
                    </a:p>
                  </a:txBody>
                  <a:tcPr marL="25400" marR="25400" marT="0" marB="0"/>
                </a:tc>
                <a:tc>
                  <a:txBody>
                    <a:bodyPr/>
                    <a:lstStyle/>
                    <a:p>
                      <a:pPr marL="567055">
                        <a:lnSpc>
                          <a:spcPct val="115000"/>
                        </a:lnSpc>
                        <a:spcAft>
                          <a:spcPts val="0"/>
                        </a:spcAft>
                      </a:pPr>
                      <a:r>
                        <a:rPr lang="tr-TR" sz="1200">
                          <a:effectLst/>
                        </a:rPr>
                        <a:t>7,0</a:t>
                      </a:r>
                      <a:endParaRPr lang="tr-TR" sz="1000">
                        <a:effectLst/>
                        <a:latin typeface="Times New Roman"/>
                        <a:ea typeface="Times New Roman"/>
                      </a:endParaRPr>
                    </a:p>
                  </a:txBody>
                  <a:tcPr marL="25400" marR="25400" marT="0" marB="0"/>
                </a:tc>
              </a:tr>
              <a:tr h="394225">
                <a:tc>
                  <a:txBody>
                    <a:bodyPr/>
                    <a:lstStyle/>
                    <a:p>
                      <a:pPr marL="109855">
                        <a:lnSpc>
                          <a:spcPct val="115000"/>
                        </a:lnSpc>
                        <a:spcAft>
                          <a:spcPts val="0"/>
                        </a:spcAft>
                      </a:pPr>
                      <a:r>
                        <a:rPr lang="tr-TR" sz="1100" spc="-20">
                          <a:effectLst/>
                        </a:rPr>
                        <a:t>Cinsel Yolla Bulaşan Hastalıklar</a:t>
                      </a:r>
                      <a:endParaRPr lang="tr-TR" sz="1000">
                        <a:effectLst/>
                        <a:latin typeface="Times New Roman"/>
                        <a:ea typeface="Times New Roman"/>
                      </a:endParaRPr>
                    </a:p>
                  </a:txBody>
                  <a:tcPr marL="25400" marR="25400" marT="0" marB="0"/>
                </a:tc>
                <a:tc>
                  <a:txBody>
                    <a:bodyPr/>
                    <a:lstStyle/>
                    <a:p>
                      <a:pPr marL="603250">
                        <a:lnSpc>
                          <a:spcPct val="115000"/>
                        </a:lnSpc>
                        <a:spcAft>
                          <a:spcPts val="0"/>
                        </a:spcAft>
                      </a:pPr>
                      <a:r>
                        <a:rPr lang="tr-TR" sz="1200">
                          <a:effectLst/>
                        </a:rPr>
                        <a:t>1,5</a:t>
                      </a:r>
                      <a:endParaRPr lang="tr-TR" sz="1000">
                        <a:effectLst/>
                        <a:latin typeface="Times New Roman"/>
                        <a:ea typeface="Times New Roman"/>
                      </a:endParaRPr>
                    </a:p>
                  </a:txBody>
                  <a:tcPr marL="25400" marR="25400" marT="0" marB="0"/>
                </a:tc>
                <a:tc>
                  <a:txBody>
                    <a:bodyPr/>
                    <a:lstStyle/>
                    <a:p>
                      <a:pPr marL="567055">
                        <a:lnSpc>
                          <a:spcPct val="115000"/>
                        </a:lnSpc>
                        <a:spcAft>
                          <a:spcPts val="0"/>
                        </a:spcAft>
                      </a:pPr>
                      <a:r>
                        <a:rPr lang="tr-TR" sz="1200">
                          <a:effectLst/>
                        </a:rPr>
                        <a:t>8,9</a:t>
                      </a:r>
                      <a:endParaRPr lang="tr-TR" sz="1000">
                        <a:effectLst/>
                        <a:latin typeface="Times New Roman"/>
                        <a:ea typeface="Times New Roman"/>
                      </a:endParaRPr>
                    </a:p>
                  </a:txBody>
                  <a:tcPr marL="25400" marR="25400" marT="0" marB="0"/>
                </a:tc>
              </a:tr>
              <a:tr h="398998">
                <a:tc>
                  <a:txBody>
                    <a:bodyPr/>
                    <a:lstStyle/>
                    <a:p>
                      <a:pPr marL="113030">
                        <a:lnSpc>
                          <a:spcPct val="115000"/>
                        </a:lnSpc>
                        <a:spcAft>
                          <a:spcPts val="0"/>
                        </a:spcAft>
                      </a:pPr>
                      <a:r>
                        <a:rPr lang="tr-TR" sz="1100">
                          <a:effectLst/>
                        </a:rPr>
                        <a:t>HIV/AIDS</a:t>
                      </a:r>
                      <a:endParaRPr lang="tr-TR" sz="1000">
                        <a:effectLst/>
                        <a:latin typeface="Times New Roman"/>
                        <a:ea typeface="Times New Roman"/>
                      </a:endParaRPr>
                    </a:p>
                  </a:txBody>
                  <a:tcPr marL="25400" marR="25400" marT="0" marB="0"/>
                </a:tc>
                <a:tc>
                  <a:txBody>
                    <a:bodyPr/>
                    <a:lstStyle/>
                    <a:p>
                      <a:pPr marL="594360">
                        <a:lnSpc>
                          <a:spcPct val="115000"/>
                        </a:lnSpc>
                        <a:spcAft>
                          <a:spcPts val="0"/>
                        </a:spcAft>
                      </a:pPr>
                      <a:r>
                        <a:rPr lang="tr-TR" sz="1200">
                          <a:effectLst/>
                        </a:rPr>
                        <a:t>9,3</a:t>
                      </a:r>
                      <a:endParaRPr lang="tr-TR" sz="1000">
                        <a:effectLst/>
                        <a:latin typeface="Times New Roman"/>
                        <a:ea typeface="Times New Roman"/>
                      </a:endParaRPr>
                    </a:p>
                  </a:txBody>
                  <a:tcPr marL="25400" marR="25400" marT="0" marB="0"/>
                </a:tc>
                <a:tc>
                  <a:txBody>
                    <a:bodyPr/>
                    <a:lstStyle/>
                    <a:p>
                      <a:pPr marL="567055">
                        <a:lnSpc>
                          <a:spcPct val="115000"/>
                        </a:lnSpc>
                        <a:spcAft>
                          <a:spcPts val="0"/>
                        </a:spcAft>
                      </a:pPr>
                      <a:r>
                        <a:rPr lang="tr-TR" sz="1200">
                          <a:effectLst/>
                        </a:rPr>
                        <a:t>6,6</a:t>
                      </a:r>
                      <a:endParaRPr lang="tr-TR" sz="1000">
                        <a:effectLst/>
                        <a:latin typeface="Times New Roman"/>
                        <a:ea typeface="Times New Roman"/>
                      </a:endParaRPr>
                    </a:p>
                  </a:txBody>
                  <a:tcPr marL="25400" marR="25400" marT="0" marB="0"/>
                </a:tc>
              </a:tr>
              <a:tr h="394225">
                <a:tc>
                  <a:txBody>
                    <a:bodyPr/>
                    <a:lstStyle/>
                    <a:p>
                      <a:pPr marL="103505">
                        <a:lnSpc>
                          <a:spcPct val="115000"/>
                        </a:lnSpc>
                        <a:spcAft>
                          <a:spcPts val="0"/>
                        </a:spcAft>
                      </a:pPr>
                      <a:r>
                        <a:rPr lang="tr-TR" sz="1100">
                          <a:effectLst/>
                        </a:rPr>
                        <a:t>Anneliğe Bağlı Nedenler</a:t>
                      </a:r>
                      <a:endParaRPr lang="tr-TR" sz="1000">
                        <a:effectLst/>
                        <a:latin typeface="Times New Roman"/>
                        <a:ea typeface="Times New Roman"/>
                      </a:endParaRPr>
                    </a:p>
                  </a:txBody>
                  <a:tcPr marL="25400" marR="25400" marT="0" marB="0"/>
                </a:tc>
                <a:tc>
                  <a:txBody>
                    <a:bodyPr/>
                    <a:lstStyle/>
                    <a:p>
                      <a:pPr marL="661670">
                        <a:lnSpc>
                          <a:spcPct val="115000"/>
                        </a:lnSpc>
                        <a:spcAft>
                          <a:spcPts val="0"/>
                        </a:spcAft>
                      </a:pPr>
                      <a:r>
                        <a:rPr lang="tr-TR" sz="1200" dirty="0">
                          <a:effectLst/>
                        </a:rPr>
                        <a:t>-</a:t>
                      </a:r>
                      <a:endParaRPr lang="tr-TR" sz="1000" dirty="0">
                        <a:effectLst/>
                        <a:latin typeface="Times New Roman"/>
                        <a:ea typeface="Times New Roman"/>
                      </a:endParaRPr>
                    </a:p>
                  </a:txBody>
                  <a:tcPr marL="25400" marR="25400" marT="0" marB="0"/>
                </a:tc>
                <a:tc>
                  <a:txBody>
                    <a:bodyPr/>
                    <a:lstStyle/>
                    <a:p>
                      <a:pPr marL="539750">
                        <a:lnSpc>
                          <a:spcPct val="115000"/>
                        </a:lnSpc>
                        <a:spcAft>
                          <a:spcPts val="0"/>
                        </a:spcAft>
                      </a:pPr>
                      <a:r>
                        <a:rPr lang="tr-TR" sz="1200" dirty="0">
                          <a:effectLst/>
                        </a:rPr>
                        <a:t>18,0</a:t>
                      </a:r>
                      <a:endParaRPr lang="tr-TR" sz="1000" dirty="0">
                        <a:effectLst/>
                        <a:latin typeface="Times New Roman"/>
                        <a:ea typeface="Times New Roman"/>
                      </a:endParaRPr>
                    </a:p>
                  </a:txBody>
                  <a:tcPr marL="25400" marR="25400" marT="0" marB="0"/>
                </a:tc>
              </a:tr>
            </a:tbl>
          </a:graphicData>
        </a:graphic>
      </p:graphicFrame>
    </p:spTree>
    <p:extLst>
      <p:ext uri="{BB962C8B-B14F-4D97-AF65-F5344CB8AC3E}">
        <p14:creationId xmlns:p14="http://schemas.microsoft.com/office/powerpoint/2010/main" val="263718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700" b="1" dirty="0">
                <a:latin typeface="Times New Roman" pitchFamily="18" charset="0"/>
                <a:cs typeface="Times New Roman" pitchFamily="18" charset="0"/>
              </a:rPr>
              <a:t>3.1 Toplumsal Cinsiyet ve Şiddet İlişkisi</a:t>
            </a:r>
            <a:r>
              <a:rPr lang="tr-TR" b="1" dirty="0"/>
              <a:t/>
            </a:r>
            <a:br>
              <a:rPr lang="tr-TR" b="1" dirty="0"/>
            </a:br>
            <a:endParaRPr lang="tr-TR" dirty="0"/>
          </a:p>
        </p:txBody>
      </p:sp>
      <p:sp>
        <p:nvSpPr>
          <p:cNvPr id="3" name="İçerik Yer Tutucusu 2"/>
          <p:cNvSpPr>
            <a:spLocks noGrp="1"/>
          </p:cNvSpPr>
          <p:nvPr>
            <p:ph sz="quarter" idx="13"/>
          </p:nvPr>
        </p:nvSpPr>
        <p:spPr>
          <a:xfrm>
            <a:off x="457200" y="1196752"/>
            <a:ext cx="8229600" cy="4929411"/>
          </a:xfrm>
        </p:spPr>
        <p:txBody>
          <a:bodyPr>
            <a:normAutofit fontScale="85000" lnSpcReduction="20000"/>
          </a:bodyPr>
          <a:lstStyle/>
          <a:p>
            <a:pPr marL="0" indent="0" algn="just">
              <a:buNone/>
            </a:pPr>
            <a:r>
              <a:rPr lang="tr-TR" sz="2000"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Toplumumuzun </a:t>
            </a:r>
            <a:r>
              <a:rPr lang="tr-TR" sz="2200" dirty="0">
                <a:latin typeface="Times New Roman" pitchFamily="18" charset="0"/>
                <a:cs typeface="Times New Roman" pitchFamily="18" charset="0"/>
              </a:rPr>
              <a:t>kanayan yaralarından biri olan kan davaları toplumun erkekler için biçtiği rollerden birisi, her iki yönden erkeğe yönelik şiddetin bir örneğidir. Töre ve namus cinayetlerinde de esas olarak kadına yönelik şiddet söz konusu olmakla beraber toplumsal cinsiyet ayrımcılığından her iki cinsiyet de etkilenmektedir. Kurban kadın olduğunda suçu işleyen kendi gücünü kanıtlama, kabul ettirme ve kadını kontrol etme amacını gütmektedir</a:t>
            </a:r>
            <a:r>
              <a:rPr lang="tr-TR" sz="2200" dirty="0" smtClean="0">
                <a:latin typeface="Times New Roman" pitchFamily="18" charset="0"/>
                <a:cs typeface="Times New Roman" pitchFamily="18" charset="0"/>
              </a:rPr>
              <a:t>.</a:t>
            </a:r>
          </a:p>
          <a:p>
            <a:pPr marL="0" indent="0" algn="just">
              <a:buNone/>
            </a:pPr>
            <a:r>
              <a:rPr lang="tr-TR" sz="2200" dirty="0" smtClean="0">
                <a:latin typeface="Times New Roman" pitchFamily="18" charset="0"/>
                <a:cs typeface="Times New Roman" pitchFamily="18" charset="0"/>
              </a:rPr>
              <a:t>	Kadına </a:t>
            </a:r>
            <a:r>
              <a:rPr lang="tr-TR" sz="2200" dirty="0">
                <a:latin typeface="Times New Roman" pitchFamily="18" charset="0"/>
                <a:cs typeface="Times New Roman" pitchFamily="18" charset="0"/>
              </a:rPr>
              <a:t>yönelik şiddet cinsiyete dayanan, kadını inciten, ona acı veren fiziksel, cinsel, ruhsal hasarla sonuçlanan veya sonuçlan­ma olasılığı bulunan, kamusal alanda ya da özel yaşamda ona baskı </a:t>
            </a:r>
            <a:r>
              <a:rPr lang="tr-TR" sz="2200" dirty="0" smtClean="0">
                <a:latin typeface="Times New Roman" pitchFamily="18" charset="0"/>
                <a:cs typeface="Times New Roman" pitchFamily="18" charset="0"/>
              </a:rPr>
              <a:t>uygulanması ve </a:t>
            </a:r>
            <a:r>
              <a:rPr lang="tr-TR" sz="2200" dirty="0">
                <a:latin typeface="Times New Roman" pitchFamily="18" charset="0"/>
                <a:cs typeface="Times New Roman" pitchFamily="18" charset="0"/>
              </a:rPr>
              <a:t>özgürlüklerinin keyfi olarak kısıtlan­masına neden olan her türlü davranış olarak </a:t>
            </a:r>
            <a:r>
              <a:rPr lang="tr-TR" sz="2200" dirty="0" smtClean="0">
                <a:latin typeface="Times New Roman" pitchFamily="18" charset="0"/>
                <a:cs typeface="Times New Roman" pitchFamily="18" charset="0"/>
              </a:rPr>
              <a:t>tanımlanmaktadır. </a:t>
            </a:r>
            <a:r>
              <a:rPr lang="tr-TR" sz="2200" dirty="0">
                <a:latin typeface="Times New Roman" pitchFamily="18" charset="0"/>
                <a:cs typeface="Times New Roman" pitchFamily="18" charset="0"/>
              </a:rPr>
              <a:t>Gelişmiş ve gelişmemiş tüm ülkelerde rastlanan şiddet farklı ülkelerde farklı biçimlerde karşımıza çıkmakta, ancak boyutu ne yazık ki tam olarak bilinme­mektedir. Birçok ülkede kadınlara eşleri ya da tanıdıkları erkekler tarafından ev ortamında şiddet </a:t>
            </a:r>
            <a:r>
              <a:rPr lang="tr-TR" sz="2200" dirty="0" smtClean="0">
                <a:latin typeface="Times New Roman" pitchFamily="18" charset="0"/>
                <a:cs typeface="Times New Roman" pitchFamily="18" charset="0"/>
              </a:rPr>
              <a:t>uygulanmaktadır. </a:t>
            </a:r>
            <a:r>
              <a:rPr lang="tr-TR" sz="2200" dirty="0">
                <a:latin typeface="Times New Roman" pitchFamily="18" charset="0"/>
                <a:cs typeface="Times New Roman" pitchFamily="18" charset="0"/>
              </a:rPr>
              <a:t>Tüm dünya nüfusunu temel alan 48 çalışmanın verilerine göre eşleri ya da partnerleri tarafından şiddete uğrayan kadınlar % 10 -69 </a:t>
            </a:r>
            <a:r>
              <a:rPr lang="tr-TR" sz="2200" dirty="0" smtClean="0">
                <a:latin typeface="Times New Roman" pitchFamily="18" charset="0"/>
                <a:cs typeface="Times New Roman" pitchFamily="18" charset="0"/>
              </a:rPr>
              <a:t>arasındadır. </a:t>
            </a:r>
            <a:r>
              <a:rPr lang="tr-TR" sz="2200" dirty="0">
                <a:latin typeface="Times New Roman" pitchFamily="18" charset="0"/>
                <a:cs typeface="Times New Roman" pitchFamily="18" charset="0"/>
              </a:rPr>
              <a:t>Ülkemizde yapılan çalışma­larda da her üç kadından birinin yaşamın­da eşinden en az bir kez fiziksel şiddet gördüğü saptanmıştır. </a:t>
            </a:r>
          </a:p>
          <a:p>
            <a:pPr marL="0" indent="0" algn="just">
              <a:buNone/>
            </a:pP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79873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692696"/>
            <a:ext cx="8229600" cy="5433467"/>
          </a:xfrm>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75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404664"/>
            <a:ext cx="8229600" cy="5721499"/>
          </a:xfrm>
        </p:spPr>
        <p:txBody>
          <a:bodyPr/>
          <a:lstStyle/>
          <a:p>
            <a:pPr marL="0" indent="0">
              <a:buNone/>
            </a:pP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0891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284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332656"/>
            <a:ext cx="8229600" cy="5793507"/>
          </a:xfrm>
        </p:spPr>
        <p:txBody>
          <a:bodyPr/>
          <a:lstStyle/>
          <a:p>
            <a:pPr marL="0" indent="0">
              <a:buNone/>
            </a:pPr>
            <a:endParaRPr lang="tr-TR" sz="2000" dirty="0" smtClean="0">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endParaRPr lang="tr-TR" sz="2000" dirty="0" smtClean="0">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Kadına </a:t>
            </a:r>
            <a:r>
              <a:rPr lang="tr-TR" sz="2000" dirty="0">
                <a:latin typeface="Times New Roman" pitchFamily="18" charset="0"/>
                <a:cs typeface="Times New Roman" pitchFamily="18" charset="0"/>
              </a:rPr>
              <a:t>karşı şiddet toplumsal cinsiyet eşitsizliğinin en ağır biçimde ortaya çıkmasıdır. Genç kadınlar ileri yaştakilere göre, eğitimsiz kadınlar eğitimlilere göre daha fazla şiddetle karşı karşıya kalmaktadır (</a:t>
            </a:r>
            <a:r>
              <a:rPr lang="tr-TR" sz="2000" dirty="0" err="1">
                <a:latin typeface="Times New Roman" pitchFamily="18" charset="0"/>
                <a:cs typeface="Times New Roman" pitchFamily="18" charset="0"/>
              </a:rPr>
              <a:t>Altmay</a:t>
            </a:r>
            <a:r>
              <a:rPr lang="tr-TR" sz="2000" dirty="0">
                <a:latin typeface="Times New Roman" pitchFamily="18" charset="0"/>
                <a:cs typeface="Times New Roman" pitchFamily="18" charset="0"/>
              </a:rPr>
              <a:t>, Arat 2007). Şiddet nedeni ile kadınların, %5-%16'sı ya beklenenden daha az süre yaşamakta ya da özürlü ve sakat olarak hayatını sürdürmek zorunda kalmaktadır.</a:t>
            </a:r>
          </a:p>
          <a:p>
            <a:pPr marL="0" indent="0" algn="just">
              <a:buNone/>
            </a:pPr>
            <a:endParaRPr lang="tr-TR" dirty="0"/>
          </a:p>
        </p:txBody>
      </p:sp>
    </p:spTree>
    <p:extLst>
      <p:ext uri="{BB962C8B-B14F-4D97-AF65-F5344CB8AC3E}">
        <p14:creationId xmlns:p14="http://schemas.microsoft.com/office/powerpoint/2010/main" val="517186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pPr algn="l"/>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smtClean="0">
                <a:latin typeface="Times New Roman" pitchFamily="18" charset="0"/>
                <a:cs typeface="Times New Roman" pitchFamily="18" charset="0"/>
              </a:rPr>
              <a:t>3.2 </a:t>
            </a:r>
            <a:r>
              <a:rPr lang="tr-TR" sz="2700" b="1" dirty="0">
                <a:latin typeface="Times New Roman" pitchFamily="18" charset="0"/>
                <a:cs typeface="Times New Roman" pitchFamily="18" charset="0"/>
              </a:rPr>
              <a:t>Toplumsal Cinsiyetin Üreme Sağlığı Üzerine Etkisi</a:t>
            </a:r>
            <a:r>
              <a:rPr lang="tr-TR" b="1" dirty="0"/>
              <a:t/>
            </a:r>
            <a:br>
              <a:rPr lang="tr-TR" b="1" dirty="0"/>
            </a:br>
            <a:endParaRPr lang="tr-TR" dirty="0"/>
          </a:p>
        </p:txBody>
      </p:sp>
      <p:sp>
        <p:nvSpPr>
          <p:cNvPr id="3" name="İçerik Yer Tutucusu 2"/>
          <p:cNvSpPr>
            <a:spLocks noGrp="1"/>
          </p:cNvSpPr>
          <p:nvPr>
            <p:ph sz="quarter" idx="13"/>
          </p:nvPr>
        </p:nvSpPr>
        <p:spPr>
          <a:xfrm>
            <a:off x="457200" y="908720"/>
            <a:ext cx="8229600" cy="5217443"/>
          </a:xfrm>
        </p:spPr>
        <p:txBody>
          <a:bodyPr>
            <a:normAutofit/>
          </a:bodyPr>
          <a:lstStyle/>
          <a:p>
            <a:pPr marL="0" indent="0" algn="just">
              <a:buNone/>
            </a:pPr>
            <a:r>
              <a:rPr lang="tr-TR" sz="2000" dirty="0" smtClean="0">
                <a:latin typeface="Times New Roman" pitchFamily="18" charset="0"/>
                <a:cs typeface="Times New Roman" pitchFamily="18" charset="0"/>
              </a:rPr>
              <a:t>	</a:t>
            </a:r>
          </a:p>
          <a:p>
            <a:pPr marL="0" indent="0" algn="just">
              <a:buNone/>
            </a:pPr>
            <a:endParaRPr lang="tr-TR" sz="2000" dirty="0">
              <a:latin typeface="Times New Roman" pitchFamily="18" charset="0"/>
              <a:cs typeface="Times New Roman" pitchFamily="18" charset="0"/>
            </a:endParaRPr>
          </a:p>
          <a:p>
            <a:pPr marL="0" indent="0" algn="just">
              <a:buNone/>
            </a:pPr>
            <a:r>
              <a:rPr lang="tr-TR" sz="2000" dirty="0" smtClean="0">
                <a:latin typeface="Times New Roman" pitchFamily="18" charset="0"/>
                <a:cs typeface="Times New Roman" pitchFamily="18" charset="0"/>
              </a:rPr>
              <a:t>	Sağlık </a:t>
            </a:r>
            <a:r>
              <a:rPr lang="tr-TR" sz="2000" dirty="0">
                <a:latin typeface="Times New Roman" pitchFamily="18" charset="0"/>
                <a:cs typeface="Times New Roman" pitchFamily="18" charset="0"/>
              </a:rPr>
              <a:t>üzerine cinsiyetçi yaklaşımın olum­suz etkileri en çarpıcı olarak kadınların üreme rollerinden kaynaklanmaktadır. DSÖ' nün 1998 </a:t>
            </a:r>
            <a:r>
              <a:rPr lang="tr-TR" sz="2000" dirty="0" smtClean="0">
                <a:latin typeface="Times New Roman" pitchFamily="18" charset="0"/>
                <a:cs typeface="Times New Roman" pitchFamily="18" charset="0"/>
              </a:rPr>
              <a:t>yılında: </a:t>
            </a:r>
            <a:r>
              <a:rPr lang="tr-TR" sz="2000" dirty="0">
                <a:latin typeface="Times New Roman" pitchFamily="18" charset="0"/>
                <a:cs typeface="Times New Roman" pitchFamily="18" charset="0"/>
              </a:rPr>
              <a:t>yayınladığı bildiri, kadının fizyolojik görevi ile ilgili tabloyu özetlemektedir </a:t>
            </a:r>
            <a:r>
              <a:rPr lang="tr-TR" sz="2000" dirty="0" smtClean="0">
                <a:latin typeface="Times New Roman" pitchFamily="18" charset="0"/>
                <a:cs typeface="Times New Roman" pitchFamily="18" charset="0"/>
              </a:rPr>
              <a:t>(Dünyada </a:t>
            </a:r>
            <a:r>
              <a:rPr lang="tr-TR" sz="2000" dirty="0">
                <a:latin typeface="Times New Roman" pitchFamily="18" charset="0"/>
                <a:cs typeface="Times New Roman" pitchFamily="18" charset="0"/>
              </a:rPr>
              <a:t>her dakika 380 kadın gebe kalmakta (yaklaşık yarısı planlanmamış ya da istenmeyen gebelik), 110 kadında gebeliğe bağlı istenmeyen durumlar gelişmekte, 40 kadın sağlıksız düşük yapmakta ve bir kadın ölmektedir. Üreme sağlığına bağlı hastalık yükü esas olarak gelişmekte olan bölgelerde ortaya çıkmaktadır. Bütün dünyada 15-44 yaş grubu kadınlarda hastalık yükünün ilk on nedeninden üçünü anneliğe bağlı nedenler </a:t>
            </a:r>
            <a:r>
              <a:rPr lang="tr-TR" sz="2000" dirty="0" smtClean="0">
                <a:latin typeface="Times New Roman" pitchFamily="18" charset="0"/>
                <a:cs typeface="Times New Roman" pitchFamily="18" charset="0"/>
              </a:rPr>
              <a:t>oluşturmaktadır.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9348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260648"/>
            <a:ext cx="8229600" cy="5865515"/>
          </a:xfrm>
        </p:spPr>
        <p:txBody>
          <a:bodyPr>
            <a:normAutofit/>
          </a:bodyPr>
          <a:lstStyle/>
          <a:p>
            <a:pPr marL="0" indent="0" algn="just">
              <a:buNone/>
            </a:pPr>
            <a:r>
              <a:rPr lang="tr-TR" sz="2000" dirty="0" smtClean="0">
                <a:latin typeface="Times New Roman" pitchFamily="18" charset="0"/>
                <a:cs typeface="Times New Roman" pitchFamily="18" charset="0"/>
              </a:rPr>
              <a:t>	</a:t>
            </a:r>
          </a:p>
          <a:p>
            <a:pPr marL="0" indent="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Anne </a:t>
            </a:r>
            <a:r>
              <a:rPr lang="tr-TR" sz="2000" dirty="0">
                <a:latin typeface="Times New Roman" pitchFamily="18" charset="0"/>
                <a:cs typeface="Times New Roman" pitchFamily="18" charset="0"/>
              </a:rPr>
              <a:t>ölümlerinin %99' u gelişmekte olan ülkelerde meydana gelmektedir. Anne ölümü ve kadında beklenen yaşam süresi, kadınlara yönelik hizmetlerin iyi bir belirleyicisi olması yanında ülkelerin sosyal ve ekonomik kalkınmalarının da </a:t>
            </a:r>
            <a:r>
              <a:rPr lang="tr-TR" sz="2000" dirty="0" smtClean="0">
                <a:latin typeface="Times New Roman" pitchFamily="18" charset="0"/>
                <a:cs typeface="Times New Roman" pitchFamily="18" charset="0"/>
              </a:rPr>
              <a:t>göstergesidir. Bu </a:t>
            </a:r>
            <a:r>
              <a:rPr lang="tr-TR" sz="2000" dirty="0">
                <a:latin typeface="Times New Roman" pitchFamily="18" charset="0"/>
                <a:cs typeface="Times New Roman" pitchFamily="18" charset="0"/>
              </a:rPr>
              <a:t>olumsuz sonuçların bu ölçüde yüksek olmasının diğer bir nedeni -ve en önemlisi- annelik ve üremenin bir hak olarak görülmemesi ve bu konu ile ilgili kadının söz sahibi olamamasıdır</a:t>
            </a:r>
            <a:r>
              <a:rPr lang="tr-TR" sz="2000" dirty="0" smtClean="0">
                <a:latin typeface="Times New Roman" pitchFamily="18" charset="0"/>
                <a:cs typeface="Times New Roman" pitchFamily="18" charset="0"/>
              </a:rPr>
              <a:t>.</a:t>
            </a:r>
          </a:p>
          <a:p>
            <a:pPr marL="0" indent="0" algn="just">
              <a:buNone/>
            </a:pPr>
            <a:r>
              <a:rPr lang="tr-TR" sz="2000" dirty="0" smtClean="0">
                <a:latin typeface="Times New Roman" pitchFamily="18" charset="0"/>
                <a:cs typeface="Times New Roman" pitchFamily="18" charset="0"/>
              </a:rPr>
              <a:t>	Kadınların toplumsal statülerinin </a:t>
            </a:r>
            <a:r>
              <a:rPr lang="tr-TR" sz="2000" dirty="0">
                <a:latin typeface="Times New Roman" pitchFamily="18" charset="0"/>
                <a:cs typeface="Times New Roman" pitchFamily="18" charset="0"/>
              </a:rPr>
              <a:t>yükselmesi ile birlikte üreme sağlığı sorunlarında azalma görülmektedir. Statüsü düşük olan kadınlar doğurgan­lıkları ile ilgili olarak kendileri karar verememekte, var olan sağlık hizmetlerine ulaşamamakta, doğum öncesi bakım, sağlıklı doğum, doğum sonrası bakım hizmetlerinden yeterince yararlanama­makta, etkili aile planlaması yöntemlerini kullanamamakta ve istenmeyen gebelik­lerini sağlıklı koşullarda </a:t>
            </a:r>
            <a:r>
              <a:rPr lang="tr-TR" sz="2000" dirty="0" smtClean="0">
                <a:latin typeface="Times New Roman" pitchFamily="18" charset="0"/>
                <a:cs typeface="Times New Roman" pitchFamily="18" charset="0"/>
              </a:rPr>
              <a:t>sonlandıramamaktadır. </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757204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332656"/>
            <a:ext cx="8229600" cy="5793507"/>
          </a:xfrm>
        </p:spPr>
        <p:txBody>
          <a:bodyPr>
            <a:normAutofit/>
          </a:bodyPr>
          <a:lstStyle/>
          <a:p>
            <a:pPr marL="0" indent="0" algn="just">
              <a:buNone/>
            </a:pPr>
            <a:endParaRPr lang="tr-TR" sz="2000" dirty="0" smtClean="0">
              <a:latin typeface="Times New Roman" pitchFamily="18" charset="0"/>
              <a:cs typeface="Times New Roman" pitchFamily="18" charset="0"/>
            </a:endParaRPr>
          </a:p>
          <a:p>
            <a:pPr marL="0" indent="0" algn="just">
              <a:buNone/>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0" indent="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Gelişmekte </a:t>
            </a:r>
            <a:r>
              <a:rPr lang="tr-TR" sz="2000" dirty="0">
                <a:latin typeface="Times New Roman" pitchFamily="18" charset="0"/>
                <a:cs typeface="Times New Roman" pitchFamily="18" charset="0"/>
              </a:rPr>
              <a:t>olan 99 ülkede yapılan bir araştırmaya göre kadının toplumsal statüsü ve doğurganlığı arasında ters bir ilişki vardır ve toplumsal statü artarken doğurganlık </a:t>
            </a:r>
            <a:r>
              <a:rPr lang="tr-TR" sz="2000" dirty="0" smtClean="0">
                <a:latin typeface="Times New Roman" pitchFamily="18" charset="0"/>
                <a:cs typeface="Times New Roman" pitchFamily="18" charset="0"/>
              </a:rPr>
              <a:t>azalmaktadır. </a:t>
            </a:r>
            <a:r>
              <a:rPr lang="tr-TR" sz="2000" dirty="0">
                <a:latin typeface="Times New Roman" pitchFamily="18" charset="0"/>
                <a:cs typeface="Times New Roman" pitchFamily="18" charset="0"/>
              </a:rPr>
              <a:t>Kadın öğretim düzeyinin yükselmesi, anne ölümü, beklenen yaşam süresi ve sağlık hizmetlerinden yararlanma oranlarını da etkilemektedir.</a:t>
            </a:r>
          </a:p>
          <a:p>
            <a:pPr marL="0" indent="0" algn="just">
              <a:buNone/>
            </a:pPr>
            <a:r>
              <a:rPr lang="tr-TR" sz="2000" dirty="0" smtClean="0">
                <a:latin typeface="Times New Roman" pitchFamily="18" charset="0"/>
                <a:cs typeface="Times New Roman" pitchFamily="18" charset="0"/>
              </a:rPr>
              <a:t>	Dünyanın </a:t>
            </a:r>
            <a:r>
              <a:rPr lang="tr-TR" sz="2000" dirty="0">
                <a:latin typeface="Times New Roman" pitchFamily="18" charset="0"/>
                <a:cs typeface="Times New Roman" pitchFamily="18" charset="0"/>
              </a:rPr>
              <a:t>belirli bölgelerinde kadın ve kızlar için aile üyelerinin daha az sağlık harcaması yaptığı bilinmektedir. Bu durum, kadınların düşük sosyal statülerini ve karar verme güçlerinin yetersizliğini yansıtmakta, dolayısıyla sağlık hizmetine ulaşmada ve harcama yapmada onları engellemektedir. Türkiye'de ortaokul ve üstünde eğitim alan her 100 kadından 97,2'si doğum öncesi bakım almakta </a:t>
            </a:r>
            <a:r>
              <a:rPr lang="tr-TR" sz="2000" dirty="0" smtClean="0">
                <a:latin typeface="Times New Roman" pitchFamily="18" charset="0"/>
                <a:cs typeface="Times New Roman" pitchFamily="18" charset="0"/>
              </a:rPr>
              <a:t>ve 95,6'sı </a:t>
            </a:r>
            <a:r>
              <a:rPr lang="tr-TR" sz="2000" dirty="0">
                <a:latin typeface="Times New Roman" pitchFamily="18" charset="0"/>
                <a:cs typeface="Times New Roman" pitchFamily="18" charset="0"/>
              </a:rPr>
              <a:t>sağlık kuruluşunda doğum yapmakta iken, herhangi bir diploması olmayanlarda doğum öncesi bakım %53,4'e ve sağlık kuruluşunda doğum yapma %48,3'e düşmektedir</a:t>
            </a:r>
          </a:p>
        </p:txBody>
      </p:sp>
    </p:spTree>
    <p:extLst>
      <p:ext uri="{BB962C8B-B14F-4D97-AF65-F5344CB8AC3E}">
        <p14:creationId xmlns:p14="http://schemas.microsoft.com/office/powerpoint/2010/main" val="4012571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332656"/>
            <a:ext cx="7924800" cy="5382344"/>
          </a:xfrm>
        </p:spPr>
        <p:txBody>
          <a:bodyPr/>
          <a:lstStyle/>
          <a:p>
            <a:pPr marL="0" indent="0" algn="just">
              <a:buNone/>
            </a:pPr>
            <a:r>
              <a:rPr lang="tr-TR" sz="2000" dirty="0" smtClean="0">
                <a:latin typeface="Times New Roman" pitchFamily="18" charset="0"/>
                <a:cs typeface="Times New Roman" pitchFamily="18" charset="0"/>
              </a:rPr>
              <a:t>	</a:t>
            </a:r>
          </a:p>
          <a:p>
            <a:pPr marL="0" indent="0" algn="just">
              <a:buNone/>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Cinsel </a:t>
            </a:r>
            <a:r>
              <a:rPr lang="tr-TR" sz="2000" dirty="0">
                <a:latin typeface="Times New Roman" pitchFamily="18" charset="0"/>
                <a:cs typeface="Times New Roman" pitchFamily="18" charset="0"/>
              </a:rPr>
              <a:t>yolla bulaşan hastalıklar (CYBH) tüm dünyada her iki cinsiyet için önemli bir hastalık, sakatlık ve ölüm nedenidir. Korunmasız cinsel ilişkide kadınlar HIV yönünden 2 ile 4 kat daha fazla enfeksiyon riski altındadır. Diğer CYBH kadınlarda daha fazla görülmektedir. Bunun nedeni, kadınların erkeklere göre daha duyarlı olmaları ve CYBH olan kadınların %50-80'inde belirti olmamasıdır. Başlangıçta çok az sayıda kadını etkileyen AİDS'in, heteroseksüel geçişin ön plana çıkmasına bağlı olarak kadınlarda da giderek artması, kadınların biyolojik olarak hassas olmalarının yanı sıra, kadın ve erkek cinselliği üzerinde sosyal yapının ve eşitsizliklerin etkisini </a:t>
            </a:r>
            <a:r>
              <a:rPr lang="tr-TR" sz="2000" dirty="0" smtClean="0">
                <a:latin typeface="Times New Roman" pitchFamily="18" charset="0"/>
                <a:cs typeface="Times New Roman" pitchFamily="18" charset="0"/>
              </a:rPr>
              <a:t>göstermektedir.</a:t>
            </a:r>
            <a:endParaRPr lang="tr-TR" dirty="0"/>
          </a:p>
        </p:txBody>
      </p:sp>
    </p:spTree>
    <p:extLst>
      <p:ext uri="{BB962C8B-B14F-4D97-AF65-F5344CB8AC3E}">
        <p14:creationId xmlns:p14="http://schemas.microsoft.com/office/powerpoint/2010/main" val="846577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332656"/>
            <a:ext cx="7924800" cy="5382344"/>
          </a:xfrm>
        </p:spPr>
        <p:txBody>
          <a:bodyPr>
            <a:normAutofit/>
          </a:bodyPr>
          <a:lstStyle/>
          <a:p>
            <a:pPr marL="0" indent="0" algn="just">
              <a:buNone/>
            </a:pPr>
            <a:r>
              <a:rPr lang="tr-TR" sz="2000" dirty="0" smtClean="0">
                <a:latin typeface="Times New Roman" pitchFamily="18" charset="0"/>
                <a:cs typeface="Times New Roman" pitchFamily="18" charset="0"/>
              </a:rPr>
              <a:t>	</a:t>
            </a:r>
          </a:p>
          <a:p>
            <a:pPr marL="0" indent="0" algn="just">
              <a:buNone/>
            </a:pPr>
            <a:r>
              <a:rPr lang="tr-TR" sz="2000" dirty="0" smtClean="0">
                <a:latin typeface="Times New Roman" pitchFamily="18" charset="0"/>
                <a:cs typeface="Times New Roman" pitchFamily="18" charset="0"/>
              </a:rPr>
              <a:t>	Bebeklik </a:t>
            </a:r>
            <a:r>
              <a:rPr lang="tr-TR" sz="2000" dirty="0">
                <a:latin typeface="Times New Roman" pitchFamily="18" charset="0"/>
                <a:cs typeface="Times New Roman" pitchFamily="18" charset="0"/>
              </a:rPr>
              <a:t>döneminde anne sütü alma­maları ve gıdalara ulaşmadaki yetersiz­likleri gelişmiş ülkelerde her iki cinsiyet için sorun alanı olarak tanımlanırken, sosyokültürel yapının katı, toplumsal cinsiyet bakış açısının zayıf olduğu gelişmekte olan toplumlarda </a:t>
            </a:r>
            <a:r>
              <a:rPr lang="tr-TR" sz="2000" dirty="0" smtClean="0">
                <a:latin typeface="Times New Roman" pitchFamily="18" charset="0"/>
                <a:cs typeface="Times New Roman" pitchFamily="18" charset="0"/>
              </a:rPr>
              <a:t>beslenme </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tr-TR" sz="2000" dirty="0">
                <a:latin typeface="Times New Roman" pitchFamily="18" charset="0"/>
                <a:cs typeface="Times New Roman" pitchFamily="18" charset="0"/>
              </a:rPr>
              <a:t>sorunları kız çocukları için çok daha önemli bir sorundur. Bebeklik ve çocukluk dönemlerinde kız çocuklarının erkeklere göre enfeksiyon hastalıklarına karşı koruyucu biyolojik avantajları olmasına rağmen sosyal olumsuzluklar bu avan­tajları geride bırakmaktadır. Ergenlik döneminde erken evlilik, erken gebelik, erken yaşta cinsel deneyim, cinsel istismar, cinsel yolla bulaşan hastalıklar gibi sağlık riskleri ile kadınlar daha sık karşı karşıya kalmaktadır</a:t>
            </a:r>
            <a:r>
              <a:rPr lang="tr-TR" sz="2000" dirty="0" smtClean="0">
                <a:latin typeface="Times New Roman" pitchFamily="18" charset="0"/>
                <a:cs typeface="Times New Roman" pitchFamily="18" charset="0"/>
              </a:rPr>
              <a:t>.</a:t>
            </a:r>
          </a:p>
          <a:p>
            <a:pPr marL="0" indent="0" algn="just">
              <a:buNone/>
            </a:pPr>
            <a:r>
              <a:rPr lang="tr-TR" sz="2000" dirty="0" smtClean="0">
                <a:latin typeface="Times New Roman" pitchFamily="18" charset="0"/>
                <a:cs typeface="Times New Roman" pitchFamily="18" charset="0"/>
              </a:rPr>
              <a:t>	Dünyanın </a:t>
            </a:r>
            <a:r>
              <a:rPr lang="tr-TR" sz="2000" dirty="0">
                <a:latin typeface="Times New Roman" pitchFamily="18" charset="0"/>
                <a:cs typeface="Times New Roman" pitchFamily="18" charset="0"/>
              </a:rPr>
              <a:t>birçok bölgesinde halen bir halk sağlığı sorunu olan A vitamini eksikliği sıklığı kız ve erkek çocuklar arasında farklılık göstermezken, cinsiyet ayrımcılığı yapılan bazı toplumlarda bu eşitlik kızlar için olumsuz yönde bozulmaktadır</a:t>
            </a:r>
            <a:r>
              <a:rPr lang="tr-TR" sz="2000" dirty="0"/>
              <a:t>.</a:t>
            </a:r>
          </a:p>
          <a:p>
            <a:pPr marL="0" indent="0" algn="just">
              <a:buNone/>
            </a:pPr>
            <a:endParaRPr lang="tr-TR" sz="2000" dirty="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6292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764704"/>
            <a:ext cx="7924800" cy="4950296"/>
          </a:xfrm>
        </p:spPr>
        <p:txBody>
          <a:bodyPr/>
          <a:lstStyle/>
          <a:p>
            <a:pPr marL="0" indent="0">
              <a:buNone/>
            </a:pPr>
            <a:r>
              <a:rPr lang="tr-TR" dirty="0" smtClean="0"/>
              <a:t>	</a:t>
            </a:r>
          </a:p>
          <a:p>
            <a:pPr marL="0" indent="0">
              <a:buNone/>
            </a:pPr>
            <a:endParaRPr lang="tr-TR" dirty="0"/>
          </a:p>
          <a:p>
            <a:pPr marL="0" indent="0" algn="just">
              <a:buNone/>
            </a:pPr>
            <a:r>
              <a:rPr lang="tr-TR" dirty="0" smtClean="0"/>
              <a:t>	</a:t>
            </a:r>
            <a:r>
              <a:rPr lang="tr-TR" sz="2000" dirty="0" smtClean="0"/>
              <a:t>Ergenlik </a:t>
            </a:r>
            <a:r>
              <a:rPr lang="tr-TR" sz="2000" dirty="0"/>
              <a:t>döneminden itibaren kız çocuğun besin gereksinimi ve demir ihtiyacı artmaktadır. Bu dönemde kız çocuklarının yetersiz beslenmesi onların fiziksel gelişimlerini yakından etkiler. Bu dönemde sık görülen demir eksikliği anemisi, önlem alınmazsa ileri yaşlarda da sağlığı olumsuz etkiler. Dünyada, çoğu gelişmekte olan ülkelerde olmak üzere yaklaşık 450 milyon yetişkin kadın çocukluk döneminden itibaren süregelen protein enerji mal-</a:t>
            </a:r>
            <a:r>
              <a:rPr lang="tr-TR" sz="2000" dirty="0" err="1"/>
              <a:t>nütrisyonu</a:t>
            </a:r>
            <a:r>
              <a:rPr lang="tr-TR" sz="2000" dirty="0"/>
              <a:t> ile karşı karşıyadır.</a:t>
            </a:r>
          </a:p>
          <a:p>
            <a:pPr marL="0" indent="0">
              <a:buNone/>
            </a:pPr>
            <a:endParaRPr lang="tr-TR" dirty="0"/>
          </a:p>
        </p:txBody>
      </p:sp>
    </p:spTree>
    <p:extLst>
      <p:ext uri="{BB962C8B-B14F-4D97-AF65-F5344CB8AC3E}">
        <p14:creationId xmlns:p14="http://schemas.microsoft.com/office/powerpoint/2010/main" val="3871013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332656"/>
            <a:ext cx="8229600" cy="5793507"/>
          </a:xfrm>
        </p:spPr>
        <p:txBody>
          <a:bodyPr/>
          <a:lstStyle/>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664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332656"/>
            <a:ext cx="7924800" cy="5382344"/>
          </a:xfrm>
        </p:spPr>
        <p:txBody>
          <a:bodyPr>
            <a:normAutofit lnSpcReduction="10000"/>
          </a:bodyPr>
          <a:lstStyle/>
          <a:p>
            <a:pPr marL="0" indent="0" algn="just">
              <a:buNone/>
            </a:pPr>
            <a:r>
              <a:rPr lang="tr-TR" dirty="0" smtClean="0"/>
              <a:t>	</a:t>
            </a:r>
            <a:r>
              <a:rPr lang="tr-TR" sz="2400" dirty="0" smtClean="0"/>
              <a:t>SONUÇ OLARAK</a:t>
            </a:r>
          </a:p>
          <a:p>
            <a:pPr marL="0" indent="0" algn="just">
              <a:buNone/>
            </a:pPr>
            <a:r>
              <a:rPr lang="tr-TR" sz="2000" dirty="0" smtClean="0"/>
              <a:t>	Dünyada </a:t>
            </a:r>
            <a:r>
              <a:rPr lang="tr-TR" sz="2000" dirty="0"/>
              <a:t>birçok toplumda cinsiyetçi öğe­lerle şekillendirilen roller gereği, kişilere verilen fırsat ve sorumluluklar da kadın ve erkek olarak ayrılmıştır. Toplumsal cinsiyet rolleri her iki cinsiyete de farklı yükler getirmektedir. Toplumsal cinsiyete bağlı eşitsizlikler dünden bugüne ortaya çıkmış bir sorun olarak </a:t>
            </a:r>
            <a:r>
              <a:rPr lang="tr-TR" sz="2000" dirty="0" smtClean="0"/>
              <a:t>değerlen­dirilmemeli, </a:t>
            </a:r>
            <a:r>
              <a:rPr lang="tr-TR" sz="2000" dirty="0"/>
              <a:t>tarih ve kültür tarafından biçimlendirdiği kabul edilmelidir</a:t>
            </a:r>
            <a:r>
              <a:rPr lang="tr-TR" sz="2000" dirty="0" smtClean="0"/>
              <a:t>. özellikle </a:t>
            </a:r>
            <a:r>
              <a:rPr lang="tr-TR" sz="2000" dirty="0"/>
              <a:t>gelişmekte olan ülkelerde toplumsal cinsiyet rolünden kaynaklanan olumsuzluklar kadınlarda daha fazladır ve statüleri genellikle daha düşük olan kadınlar daha sağlıksız koşullarda yaşa­makta, sağlık hizmetlerinden daha </a:t>
            </a:r>
            <a:r>
              <a:rPr lang="tr-TR" sz="2000" dirty="0" smtClean="0"/>
              <a:t>az </a:t>
            </a:r>
            <a:r>
              <a:rPr lang="tr-TR" sz="2000" dirty="0"/>
              <a:t>yararlanmakta, şiddete ve strese daha fazla maruz kalmaktadırlar. Ayrımcılık yapıl­ması, eğitim hakkı ve benzeri insan haklarının ihmal ya da ihlali, sağlık hizmetlerine ulaşmada maddi zorlukların yanında kültür, dini inanışlar ve gelenekler kadın sağlığını belirgin olarak etkile­mektedir.</a:t>
            </a:r>
          </a:p>
          <a:p>
            <a:pPr marL="0" indent="0" algn="just">
              <a:buNone/>
            </a:pPr>
            <a:endParaRPr lang="tr-TR" sz="2000" dirty="0" smtClean="0"/>
          </a:p>
          <a:p>
            <a:pPr marL="0" indent="0" algn="just">
              <a:buNone/>
            </a:pPr>
            <a:r>
              <a:rPr lang="tr-TR" sz="2000" dirty="0" smtClean="0"/>
              <a:t/>
            </a:r>
            <a:br>
              <a:rPr lang="tr-TR" sz="2000" dirty="0" smtClean="0"/>
            </a:br>
            <a:endParaRPr lang="tr-TR" sz="2000" dirty="0"/>
          </a:p>
        </p:txBody>
      </p:sp>
    </p:spTree>
    <p:extLst>
      <p:ext uri="{BB962C8B-B14F-4D97-AF65-F5344CB8AC3E}">
        <p14:creationId xmlns:p14="http://schemas.microsoft.com/office/powerpoint/2010/main" val="22909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latin typeface="Times New Roman" pitchFamily="18" charset="0"/>
                <a:cs typeface="Times New Roman" pitchFamily="18" charset="0"/>
              </a:rPr>
              <a:t>1.1 </a:t>
            </a:r>
            <a:r>
              <a:rPr lang="tr-TR" sz="2700" b="1" dirty="0">
                <a:latin typeface="Times New Roman" pitchFamily="18" charset="0"/>
                <a:cs typeface="Times New Roman" pitchFamily="18" charset="0"/>
              </a:rPr>
              <a:t>Cinsiyet/ Toplumsal Cinsiyet</a:t>
            </a:r>
            <a:r>
              <a:rPr lang="tr-TR" dirty="0"/>
              <a:t/>
            </a:r>
            <a:br>
              <a:rPr lang="tr-TR" dirty="0"/>
            </a:br>
            <a:endParaRPr lang="tr-TR" dirty="0"/>
          </a:p>
        </p:txBody>
      </p:sp>
      <p:sp>
        <p:nvSpPr>
          <p:cNvPr id="3" name="İçerik Yer Tutucusu 2"/>
          <p:cNvSpPr>
            <a:spLocks noGrp="1"/>
          </p:cNvSpPr>
          <p:nvPr>
            <p:ph sz="quarter" idx="13"/>
          </p:nvPr>
        </p:nvSpPr>
        <p:spPr/>
        <p:txBody>
          <a:bodyPr>
            <a:normAutofit/>
          </a:bodyPr>
          <a:lstStyle/>
          <a:p>
            <a:pPr marL="0" indent="0" algn="just">
              <a:buNone/>
            </a:pPr>
            <a:r>
              <a:rPr lang="tr-TR" sz="2200" dirty="0" smtClean="0">
                <a:latin typeface="Times New Roman" pitchFamily="18" charset="0"/>
                <a:cs typeface="Times New Roman" pitchFamily="18" charset="0"/>
              </a:rPr>
              <a:t>	</a:t>
            </a:r>
          </a:p>
          <a:p>
            <a:pPr marL="0" indent="0" algn="just">
              <a:buNone/>
            </a:pPr>
            <a:r>
              <a:rPr lang="tr-TR" sz="2200" dirty="0">
                <a:latin typeface="Times New Roman" pitchFamily="18" charset="0"/>
                <a:cs typeface="Times New Roman" pitchFamily="18" charset="0"/>
              </a:rPr>
              <a:t>	</a:t>
            </a:r>
            <a:r>
              <a:rPr lang="tr-TR" sz="2200" dirty="0" smtClean="0">
                <a:latin typeface="Times New Roman" pitchFamily="18" charset="0"/>
                <a:cs typeface="Times New Roman" pitchFamily="18" charset="0"/>
              </a:rPr>
              <a:t>Kadın </a:t>
            </a:r>
            <a:r>
              <a:rPr lang="tr-TR" sz="2200" dirty="0">
                <a:latin typeface="Times New Roman" pitchFamily="18" charset="0"/>
                <a:cs typeface="Times New Roman" pitchFamily="18" charset="0"/>
              </a:rPr>
              <a:t>ve erkek arasındaki köken bakımın­dan biyolojik nitelikte olmayan farklılıklar ve onların yüklendikleri rollerin ve ilişkilerin sosyal olarak yapılandırılması olan toplumsal cinsiyet; kişinin kültürel, toplumsal rolü, ruhsal - içsel tanımlaması ve onların temsil edilmesi anlamında kullanılmaktadır. Cinsiyeti doğa belirlerken, toplumsal cinsiyeti kültür belirlemekte ve toplumsal cinsiyet kimliği </a:t>
            </a:r>
            <a:r>
              <a:rPr lang="tr-TR" sz="2200" dirty="0" smtClean="0">
                <a:latin typeface="Times New Roman" pitchFamily="18" charset="0"/>
                <a:cs typeface="Times New Roman" pitchFamily="18" charset="0"/>
              </a:rPr>
              <a:t>hakkındaki </a:t>
            </a:r>
            <a:r>
              <a:rPr lang="tr-TR" sz="2200" dirty="0">
                <a:latin typeface="Times New Roman" pitchFamily="18" charset="0"/>
                <a:cs typeface="Times New Roman" pitchFamily="18" charset="0"/>
              </a:rPr>
              <a:t>anlayışlar, bunlarla bağlantılı olan cinsel tutum ve eğilimlerle birlikte, çok erken yaşlarda oluşmaktadır </a:t>
            </a:r>
          </a:p>
          <a:p>
            <a:endParaRPr lang="tr-TR" dirty="0"/>
          </a:p>
        </p:txBody>
      </p:sp>
    </p:spTree>
    <p:extLst>
      <p:ext uri="{BB962C8B-B14F-4D97-AF65-F5344CB8AC3E}">
        <p14:creationId xmlns:p14="http://schemas.microsoft.com/office/powerpoint/2010/main" val="3857455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332656"/>
            <a:ext cx="7924800" cy="5382344"/>
          </a:xfrm>
        </p:spPr>
        <p:txBody>
          <a:bodyPr/>
          <a:lstStyle/>
          <a:p>
            <a:pPr marL="0" indent="0">
              <a:buNone/>
            </a:pPr>
            <a:r>
              <a:rPr lang="tr-TR" dirty="0" smtClean="0"/>
              <a:t>	</a:t>
            </a:r>
          </a:p>
          <a:p>
            <a:pPr marL="0" indent="0">
              <a:buNone/>
            </a:pPr>
            <a:endParaRPr lang="tr-TR" dirty="0"/>
          </a:p>
          <a:p>
            <a:pPr marL="0" indent="0">
              <a:buNone/>
            </a:pPr>
            <a:r>
              <a:rPr lang="tr-TR" dirty="0" smtClean="0"/>
              <a:t>	Toplumsal </a:t>
            </a:r>
            <a:r>
              <a:rPr lang="tr-TR" dirty="0"/>
              <a:t>cinsiyet eşitsizliğinin bir diğer sonucu olan şiddet acilen çözülmesi gereken önemli bir sorundur. Kadının sosyoekonomik statüsünün güçlen­dirilmesi uzun dönemde kadına yönelik şiddetin azaltılmasında anahtar müda­haledir </a:t>
            </a:r>
          </a:p>
        </p:txBody>
      </p:sp>
    </p:spTree>
    <p:extLst>
      <p:ext uri="{BB962C8B-B14F-4D97-AF65-F5344CB8AC3E}">
        <p14:creationId xmlns:p14="http://schemas.microsoft.com/office/powerpoint/2010/main" val="4218635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301608" cy="980728"/>
          </a:xfrm>
        </p:spPr>
        <p:txBody>
          <a:bodyPr>
            <a:normAutofit fontScale="90000"/>
          </a:bodyPr>
          <a:lstStyle/>
          <a:p>
            <a:pPr algn="l"/>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a:latin typeface="Times New Roman" pitchFamily="18" charset="0"/>
                <a:cs typeface="Times New Roman" pitchFamily="18" charset="0"/>
              </a:rPr>
              <a:t/>
            </a:r>
            <a:br>
              <a:rPr lang="tr-TR" sz="2700" b="1" dirty="0">
                <a:latin typeface="Times New Roman" pitchFamily="18" charset="0"/>
                <a:cs typeface="Times New Roman" pitchFamily="18" charset="0"/>
              </a:rPr>
            </a:b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smtClean="0">
                <a:latin typeface="Times New Roman" pitchFamily="18" charset="0"/>
                <a:cs typeface="Times New Roman" pitchFamily="18" charset="0"/>
              </a:rPr>
              <a:t>1.2 </a:t>
            </a:r>
            <a:r>
              <a:rPr lang="tr-TR" sz="2700" b="1" dirty="0">
                <a:latin typeface="Times New Roman" pitchFamily="18" charset="0"/>
                <a:cs typeface="Times New Roman" pitchFamily="18" charset="0"/>
              </a:rPr>
              <a:t>Toplumsal Cinsiyette Eşitlik / </a:t>
            </a:r>
            <a:r>
              <a:rPr lang="tr-TR" sz="2700" b="1" dirty="0" smtClean="0">
                <a:latin typeface="Times New Roman" pitchFamily="18" charset="0"/>
                <a:cs typeface="Times New Roman" pitchFamily="18" charset="0"/>
              </a:rPr>
              <a:t>Eşitsizlik </a:t>
            </a:r>
            <a:r>
              <a:rPr lang="tr-TR" sz="2700" b="1" dirty="0">
                <a:latin typeface="Times New Roman" pitchFamily="18" charset="0"/>
                <a:cs typeface="Times New Roman" pitchFamily="18" charset="0"/>
              </a:rPr>
              <a:t>/Ayrımcılık</a:t>
            </a:r>
            <a:r>
              <a:rPr lang="tr-TR" dirty="0"/>
              <a:t/>
            </a:r>
            <a:br>
              <a:rPr lang="tr-TR" dirty="0"/>
            </a:br>
            <a:endParaRPr lang="tr-TR" dirty="0"/>
          </a:p>
        </p:txBody>
      </p:sp>
      <p:sp>
        <p:nvSpPr>
          <p:cNvPr id="3" name="İçerik Yer Tutucusu 2"/>
          <p:cNvSpPr>
            <a:spLocks noGrp="1"/>
          </p:cNvSpPr>
          <p:nvPr>
            <p:ph sz="quarter" idx="13"/>
          </p:nvPr>
        </p:nvSpPr>
        <p:spPr>
          <a:xfrm>
            <a:off x="457200" y="1052736"/>
            <a:ext cx="8229600" cy="5073427"/>
          </a:xfrm>
        </p:spPr>
        <p:txBody>
          <a:bodyPr>
            <a:normAutofit/>
          </a:bodyPr>
          <a:lstStyle/>
          <a:p>
            <a:pPr marL="0" indent="0" algn="just">
              <a:buNone/>
            </a:pPr>
            <a:r>
              <a:rPr lang="tr-TR" dirty="0" smtClean="0">
                <a:latin typeface="Times New Roman" pitchFamily="18" charset="0"/>
                <a:cs typeface="Times New Roman" pitchFamily="18" charset="0"/>
              </a:rPr>
              <a:t>	</a:t>
            </a:r>
          </a:p>
          <a:p>
            <a:pPr marL="0" indent="0"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Ayrımcılığa </a:t>
            </a:r>
            <a:r>
              <a:rPr lang="tr-TR" dirty="0">
                <a:latin typeface="Times New Roman" pitchFamily="18" charset="0"/>
                <a:cs typeface="Times New Roman" pitchFamily="18" charset="0"/>
              </a:rPr>
              <a:t>yol açan geleneksel yaklaşımlar ve erkeklere göre daha değersiz görülmesi gibi nedenlerle kız çocuklarının eğitime ulaşmasında zorluklar vardır. Ekonomik faaliyet alanında da birçok eşitsizliklerle karşı karşıya kalan kadınlar benzer sebeplerle aile reisliği, mülkleri yönetme, iş kurma ve yürütme gibi konularda erkeklerle eşit değildir. Kadınlar daha çok kayıt dışı sektörlerde, geçici, gündelik, yarı zamanlı, düşük ücretli, kötü koşullu, ücret karşılığı olmayan işlerde (aile işçiliği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çalışmakta; pazarlık gücünden yoksun olduklarından işe alınmada, ücret ve yükselmelerde de ayrımcılığa uğramak­tadır. Kadınlar dünya nüfusunun %50'sinden fazlasını temsil ettikleri, iş saatlerinin %66'sını doldurdukları halde dünya gelirlerinin ancak %10'una, mülkiyetlerin de %1 'ine </a:t>
            </a:r>
            <a:r>
              <a:rPr lang="tr-TR" dirty="0" smtClean="0">
                <a:latin typeface="Times New Roman" pitchFamily="18" charset="0"/>
                <a:cs typeface="Times New Roman" pitchFamily="18" charset="0"/>
              </a:rPr>
              <a:t>sahiptirler </a:t>
            </a:r>
            <a:r>
              <a:rPr lang="tr-TR" dirty="0">
                <a:latin typeface="Times New Roman" pitchFamily="18" charset="0"/>
                <a:cs typeface="Times New Roman" pitchFamily="18" charset="0"/>
              </a:rPr>
              <a:t>Bunların sonucunda dünyada yoksulluk giderek "kadınlaş­maktadır. Yeryüzündeki mutlak yoksulluk sınırındaki 1,5 milyar kişinin yüzde 70'ini kadınlar </a:t>
            </a:r>
            <a:r>
              <a:rPr lang="tr-TR" dirty="0" smtClean="0">
                <a:latin typeface="Times New Roman" pitchFamily="18" charset="0"/>
                <a:cs typeface="Times New Roman" pitchFamily="18" charset="0"/>
              </a:rPr>
              <a:t>oluşturmaktadır.</a:t>
            </a: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16328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11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2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pPr algn="l"/>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sz="2700" b="1" dirty="0" smtClean="0">
                <a:latin typeface="Times New Roman" pitchFamily="18" charset="0"/>
                <a:cs typeface="Times New Roman" pitchFamily="18" charset="0"/>
              </a:rPr>
              <a:t>1.3</a:t>
            </a:r>
            <a:r>
              <a:rPr lang="tr-TR" sz="2700" b="1" dirty="0">
                <a:latin typeface="Times New Roman" pitchFamily="18" charset="0"/>
                <a:cs typeface="Times New Roman" pitchFamily="18" charset="0"/>
              </a:rPr>
              <a:t>. Toplumsal Cinsiyette Hakkaniyet</a:t>
            </a:r>
            <a:r>
              <a:rPr lang="tr-TR" dirty="0"/>
              <a:t/>
            </a:r>
            <a:br>
              <a:rPr lang="tr-TR" dirty="0"/>
            </a:br>
            <a:endParaRPr lang="tr-TR" dirty="0"/>
          </a:p>
        </p:txBody>
      </p:sp>
      <p:sp>
        <p:nvSpPr>
          <p:cNvPr id="3" name="İçerik Yer Tutucusu 2"/>
          <p:cNvSpPr>
            <a:spLocks noGrp="1"/>
          </p:cNvSpPr>
          <p:nvPr>
            <p:ph sz="quarter" idx="13"/>
          </p:nvPr>
        </p:nvSpPr>
        <p:spPr>
          <a:xfrm>
            <a:off x="457200" y="1052736"/>
            <a:ext cx="8229600" cy="5073427"/>
          </a:xfrm>
        </p:spPr>
        <p:txBody>
          <a:bodyPr>
            <a:normAutofit/>
          </a:bodyPr>
          <a:lstStyle/>
          <a:p>
            <a:pPr marL="0" indent="0" algn="just">
              <a:buNone/>
            </a:pPr>
            <a:r>
              <a:rPr lang="tr-TR" sz="2400" dirty="0" smtClean="0">
                <a:latin typeface="Times New Roman" pitchFamily="18" charset="0"/>
                <a:cs typeface="Times New Roman" pitchFamily="18" charset="0"/>
              </a:rPr>
              <a:t>	</a:t>
            </a:r>
          </a:p>
          <a:p>
            <a:pPr marL="0" indent="0" algn="just">
              <a:buNone/>
            </a:pPr>
            <a:endParaRPr lang="tr-TR" sz="2400" dirty="0">
              <a:latin typeface="Times New Roman" pitchFamily="18" charset="0"/>
              <a:cs typeface="Times New Roman" pitchFamily="18" charset="0"/>
            </a:endParaRPr>
          </a:p>
          <a:p>
            <a:pPr marL="0" indent="0" algn="just">
              <a:buNone/>
            </a:pPr>
            <a:r>
              <a:rPr lang="tr-TR" sz="2400" dirty="0" smtClean="0">
                <a:latin typeface="Times New Roman" pitchFamily="18" charset="0"/>
                <a:cs typeface="Times New Roman" pitchFamily="18" charset="0"/>
              </a:rPr>
              <a:t>	Erkeklere </a:t>
            </a:r>
            <a:r>
              <a:rPr lang="tr-TR" sz="2400" dirty="0">
                <a:latin typeface="Times New Roman" pitchFamily="18" charset="0"/>
                <a:cs typeface="Times New Roman" pitchFamily="18" charset="0"/>
              </a:rPr>
              <a:t>ve kadınlara karşı adil, hakkaniyetli ve doğru davranma </a:t>
            </a:r>
            <a:r>
              <a:rPr lang="tr-TR" sz="2400" dirty="0" smtClean="0">
                <a:latin typeface="Times New Roman" pitchFamily="18" charset="0"/>
                <a:cs typeface="Times New Roman" pitchFamily="18" charset="0"/>
              </a:rPr>
              <a:t>niteliğidir. </a:t>
            </a:r>
            <a:r>
              <a:rPr lang="tr-TR" sz="2400" dirty="0">
                <a:latin typeface="Times New Roman" pitchFamily="18" charset="0"/>
                <a:cs typeface="Times New Roman" pitchFamily="18" charset="0"/>
              </a:rPr>
              <a:t>Kadın ve erkeğin farklı gereksinimleri ve güçlerinin olduğu kabul edilmeli, </a:t>
            </a:r>
            <a:r>
              <a:rPr lang="tr-TR" sz="2400" dirty="0" smtClean="0">
                <a:latin typeface="Times New Roman" pitchFamily="18" charset="0"/>
                <a:cs typeface="Times New Roman" pitchFamily="18" charset="0"/>
              </a:rPr>
              <a:t>olumlu </a:t>
            </a:r>
            <a:r>
              <a:rPr lang="tr-TR" sz="2400" dirty="0">
                <a:latin typeface="Times New Roman" pitchFamily="18" charset="0"/>
                <a:cs typeface="Times New Roman" pitchFamily="18" charset="0"/>
              </a:rPr>
              <a:t>ayrımcılık kavramı ile ifade edildiği şekilde iki cinsiyet arasındaki dengeyi sağlayıcı şekilde gerekenler </a:t>
            </a:r>
            <a:r>
              <a:rPr lang="tr-TR" sz="2400" dirty="0" smtClean="0">
                <a:latin typeface="Times New Roman" pitchFamily="18" charset="0"/>
                <a:cs typeface="Times New Roman" pitchFamily="18" charset="0"/>
              </a:rPr>
              <a:t>yapılmalıdır.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18827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lgn="ctr">
              <a:buNone/>
            </a:pPr>
            <a:endParaRPr lang="tr-TR" sz="4400" b="1" dirty="0" smtClean="0"/>
          </a:p>
          <a:p>
            <a:pPr marL="0" indent="0" algn="ctr">
              <a:buNone/>
            </a:pPr>
            <a:r>
              <a:rPr lang="tr-TR" sz="4400" b="1" dirty="0" smtClean="0">
                <a:latin typeface="Times New Roman" pitchFamily="18" charset="0"/>
                <a:cs typeface="Times New Roman" pitchFamily="18" charset="0"/>
              </a:rPr>
              <a:t>2. Toplumsal </a:t>
            </a:r>
            <a:r>
              <a:rPr lang="tr-TR" sz="4400" b="1" dirty="0">
                <a:latin typeface="Times New Roman" pitchFamily="18" charset="0"/>
                <a:cs typeface="Times New Roman" pitchFamily="18" charset="0"/>
              </a:rPr>
              <a:t>Cinsiyet ile Statü Arasındaki İlişki</a:t>
            </a:r>
            <a:endParaRPr lang="tr-TR" sz="4400" dirty="0">
              <a:latin typeface="Times New Roman" pitchFamily="18" charset="0"/>
              <a:cs typeface="Times New Roman" pitchFamily="18" charset="0"/>
            </a:endParaRPr>
          </a:p>
          <a:p>
            <a:pPr marL="0" indent="0" algn="ctr">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02149328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392</TotalTime>
  <Words>407</Words>
  <Application>Microsoft Office PowerPoint</Application>
  <PresentationFormat>Ekran Gösterisi (4:3)</PresentationFormat>
  <Paragraphs>139</Paragraphs>
  <Slides>40</Slides>
  <Notes>1</Notes>
  <HiddenSlides>0</HiddenSlides>
  <MMClips>0</MMClips>
  <ScaleCrop>false</ScaleCrop>
  <HeadingPairs>
    <vt:vector size="4" baseType="variant">
      <vt:variant>
        <vt:lpstr>Tema</vt:lpstr>
      </vt:variant>
      <vt:variant>
        <vt:i4>2</vt:i4>
      </vt:variant>
      <vt:variant>
        <vt:lpstr>Slayt Başlıkları</vt:lpstr>
      </vt:variant>
      <vt:variant>
        <vt:i4>40</vt:i4>
      </vt:variant>
    </vt:vector>
  </HeadingPairs>
  <TitlesOfParts>
    <vt:vector size="42" baseType="lpstr">
      <vt:lpstr>Ufuk</vt:lpstr>
      <vt:lpstr>Üst Düzey</vt:lpstr>
      <vt:lpstr>      Bu proje Avrupa Birliği ve Türkiye Cumhuriyeti tarafından finanse edilmektedir. </vt:lpstr>
      <vt:lpstr>PowerPoint Sunusu</vt:lpstr>
      <vt:lpstr>PowerPoint Sunusu</vt:lpstr>
      <vt:lpstr> 1.1 Cinsiyet/ Toplumsal Cinsiyet </vt:lpstr>
      <vt:lpstr>                          1.2 Toplumsal Cinsiyette Eşitlik / Eşitsizlik /Ayrımcılık </vt:lpstr>
      <vt:lpstr>PowerPoint Sunusu</vt:lpstr>
      <vt:lpstr>PowerPoint Sunusu</vt:lpstr>
      <vt:lpstr> 1.3. Toplumsal Cinsiyette Hakkaniyet </vt:lpstr>
      <vt:lpstr>PowerPoint Sunusu</vt:lpstr>
      <vt:lpstr>PowerPoint Sunusu</vt:lpstr>
      <vt:lpstr>PowerPoint Sunusu</vt:lpstr>
      <vt:lpstr>PowerPoint Sunusu</vt:lpstr>
      <vt:lpstr>PowerPoint Sunusu</vt:lpstr>
      <vt:lpstr>2.1 Öğrenim Durumu </vt:lpstr>
      <vt:lpstr>PowerPoint Sunusu</vt:lpstr>
      <vt:lpstr>2.2 Gelir Getiren Bir İşte Çalışma</vt:lpstr>
      <vt:lpstr>PowerPoint Sunusu</vt:lpstr>
      <vt:lpstr>2.3 Siyasi Yaşama Katılım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3.1 Toplumsal Cinsiyet ve Şiddet İlişkisi </vt:lpstr>
      <vt:lpstr>PowerPoint Sunusu</vt:lpstr>
      <vt:lpstr>PowerPoint Sunusu</vt:lpstr>
      <vt:lpstr>                                                                          3.2 Toplumsal Cinsiyetin Üreme Sağlığı Üzerine Etkisi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Melike</dc:creator>
  <cp:lastModifiedBy>Bilal Keskin</cp:lastModifiedBy>
  <cp:revision>35</cp:revision>
  <dcterms:created xsi:type="dcterms:W3CDTF">2016-03-22T07:16:23Z</dcterms:created>
  <dcterms:modified xsi:type="dcterms:W3CDTF">2016-04-15T14:08:28Z</dcterms:modified>
</cp:coreProperties>
</file>